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72" r:id="rId3"/>
    <p:sldId id="452" r:id="rId4"/>
    <p:sldId id="267" r:id="rId5"/>
    <p:sldId id="456" r:id="rId6"/>
    <p:sldId id="554" r:id="rId7"/>
    <p:sldId id="536" r:id="rId8"/>
    <p:sldId id="525" r:id="rId9"/>
    <p:sldId id="553" r:id="rId10"/>
    <p:sldId id="527" r:id="rId11"/>
    <p:sldId id="528" r:id="rId12"/>
    <p:sldId id="550" r:id="rId13"/>
    <p:sldId id="551" r:id="rId14"/>
    <p:sldId id="552" r:id="rId15"/>
    <p:sldId id="556" r:id="rId16"/>
    <p:sldId id="557" r:id="rId17"/>
    <p:sldId id="457" r:id="rId18"/>
    <p:sldId id="532" r:id="rId19"/>
    <p:sldId id="53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2"/>
    <a:srgbClr val="0094C2"/>
    <a:srgbClr val="FFA4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56190"/>
  </p:normalViewPr>
  <p:slideViewPr>
    <p:cSldViewPr snapToGrid="0" snapToObjects="1" showGuides="1">
      <p:cViewPr varScale="1">
        <p:scale>
          <a:sx n="64" d="100"/>
          <a:sy n="64" d="100"/>
        </p:scale>
        <p:origin x="1916" y="40"/>
      </p:cViewPr>
      <p:guideLst>
        <p:guide orient="horz" pos="2160"/>
        <p:guide pos="2880"/>
      </p:guideLst>
    </p:cSldViewPr>
  </p:slideViewPr>
  <p:notesTextViewPr>
    <p:cViewPr>
      <p:scale>
        <a:sx n="100" d="100"/>
        <a:sy n="100" d="100"/>
      </p:scale>
      <p:origin x="0" y="0"/>
    </p:cViewPr>
  </p:notesTextViewPr>
  <p:sorterViewPr>
    <p:cViewPr>
      <p:scale>
        <a:sx n="155" d="100"/>
        <a:sy n="15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056F57-5F6F-E849-8851-6B41B7577C72}" type="datetimeFigureOut">
              <a:rPr lang="en-US" smtClean="0"/>
              <a:t>9/20/2022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3B9E2E-A55F-3941-9112-974E43830190}" type="slidenum">
              <a:rPr lang="en-US" smtClean="0"/>
              <a:t>‹#›</a:t>
            </a:fld>
            <a:endParaRPr lang="en-US"/>
          </a:p>
        </p:txBody>
      </p:sp>
    </p:spTree>
    <p:extLst>
      <p:ext uri="{BB962C8B-B14F-4D97-AF65-F5344CB8AC3E}">
        <p14:creationId xmlns:p14="http://schemas.microsoft.com/office/powerpoint/2010/main" val="1306197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95ACA8-9C3F-1A4B-953B-5DDC88FF3751}" type="datetimeFigureOut">
              <a:rPr lang="en-US" smtClean="0"/>
              <a:t>9/20/2022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45151-4D2A-0D45-ABEB-03242BC4B4A5}" type="slidenum">
              <a:rPr lang="en-US" smtClean="0"/>
              <a:t>‹#›</a:t>
            </a:fld>
            <a:endParaRPr lang="en-US"/>
          </a:p>
        </p:txBody>
      </p:sp>
    </p:spTree>
    <p:extLst>
      <p:ext uri="{BB962C8B-B14F-4D97-AF65-F5344CB8AC3E}">
        <p14:creationId xmlns:p14="http://schemas.microsoft.com/office/powerpoint/2010/main" val="37746952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800"/>
              </a:spcBef>
              <a:spcAft>
                <a:spcPts val="0"/>
              </a:spcAft>
            </a:pPr>
            <a:r>
              <a:rPr lang="en-US" sz="1200" b="0" i="0" u="none" strike="noStrike" kern="1200" dirty="0">
                <a:solidFill>
                  <a:schemeClr val="tx1"/>
                </a:solidFill>
                <a:effectLst/>
                <a:latin typeface="+mn-lt"/>
                <a:ea typeface="+mn-ea"/>
                <a:cs typeface="+mn-cs"/>
              </a:rPr>
              <a:t>Hello Everyone. Welcome to our Presidential Session on “Reimagining the Education Research Commons: Toward Epistemic Justice.” I’m Pamela Moss from the University of Michigan School of Education. My Michigan colleague, James Hammond, and I will be chairing the session—which we co-designed with participants listed in your program. [We’ll be audio recording the plenary parts of this session to support next steps in our work.]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445151-4D2A-0D45-ABEB-03242BC4B4A5}" type="slidenum">
              <a:rPr lang="en-US" smtClean="0"/>
              <a:t>1</a:t>
            </a:fld>
            <a:endParaRPr lang="en-US"/>
          </a:p>
        </p:txBody>
      </p:sp>
    </p:spTree>
    <p:extLst>
      <p:ext uri="{BB962C8B-B14F-4D97-AF65-F5344CB8AC3E}">
        <p14:creationId xmlns:p14="http://schemas.microsoft.com/office/powerpoint/2010/main" val="160164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education research, we see the open science movement’s influence in AERA Open -- and in preprint publishing platforms like </a:t>
            </a:r>
            <a:r>
              <a:rPr lang="en-US" sz="1800" dirty="0" err="1">
                <a:effectLst/>
                <a:latin typeface="Times New Roman" panose="02020603050405020304" pitchFamily="18" charset="0"/>
                <a:ea typeface="Calibri" panose="020F0502020204030204" pitchFamily="34" charset="0"/>
              </a:rPr>
              <a:t>EdArXiv</a:t>
            </a:r>
            <a:r>
              <a:rPr lang="en-US" sz="1800" dirty="0">
                <a:effectLst/>
                <a:latin typeface="Times New Roman" panose="02020603050405020304" pitchFamily="18" charset="0"/>
                <a:ea typeface="Calibri" panose="020F0502020204030204" pitchFamily="34" charset="0"/>
              </a:rPr>
              <a:t> (which is powered by the Open Science Framework). More generally, this influence can be felt in policies encouraging preregistration or requiring data sharing – to cite just a few prominent examples. In a world where education research is often privatized, paywalled, and inaccessible, there’s much to learn from initiatives to make our knowledge commons more open, available, and accountable.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D445151-4D2A-0D45-ABEB-03242BC4B4A5}" type="slidenum">
              <a:rPr lang="en-US" smtClean="0"/>
              <a:t>10</a:t>
            </a:fld>
            <a:endParaRPr lang="en-US"/>
          </a:p>
        </p:txBody>
      </p:sp>
    </p:spTree>
    <p:extLst>
      <p:ext uri="{BB962C8B-B14F-4D97-AF65-F5344CB8AC3E}">
        <p14:creationId xmlns:p14="http://schemas.microsoft.com/office/powerpoint/2010/main" val="254956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And yet -- by our reading, the goals, tools, and practices foregrounded in open science resources often do not provide explicit guidance for enacting many of the epistemic goals articulated in this year’s Annual Meeting Theme. In this year’s theme, we see a call for “systems that honor the full range of ways of knowing”—that is, across “human experiences, identities, and practices.” We also find an emphasis on facilitating new ways of relating and collaborating “across multiple disciplines and boundaries” (Nasir et al., 2021). These goals require a commons that provokes and inspires us to engage with and learn from conceptions of knowledge and ways of knowing that may differ from our own. </a:t>
            </a:r>
            <a:r>
              <a:rPr lang="en-US" sz="1200" kern="1200" dirty="0">
                <a:solidFill>
                  <a:schemeClr val="tx1"/>
                </a:solidFill>
                <a:effectLst/>
                <a:latin typeface="+mn-lt"/>
                <a:ea typeface="+mn-ea"/>
                <a:cs typeface="+mn-cs"/>
              </a:rPr>
              <a:t>Arguably, what we need is a commons configured to advance </a:t>
            </a:r>
            <a:r>
              <a:rPr lang="en-US" sz="1200" i="1" kern="1200" dirty="0">
                <a:solidFill>
                  <a:schemeClr val="tx1"/>
                </a:solidFill>
                <a:effectLst/>
                <a:latin typeface="+mn-lt"/>
                <a:ea typeface="+mn-ea"/>
                <a:cs typeface="+mn-cs"/>
              </a:rPr>
              <a:t>epistemic justice.</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D445151-4D2A-0D45-ABEB-03242BC4B4A5}" type="slidenum">
              <a:rPr lang="en-US" smtClean="0"/>
              <a:t>11</a:t>
            </a:fld>
            <a:endParaRPr lang="en-US"/>
          </a:p>
        </p:txBody>
      </p:sp>
    </p:spTree>
    <p:extLst>
      <p:ext uri="{BB962C8B-B14F-4D97-AF65-F5344CB8AC3E}">
        <p14:creationId xmlns:p14="http://schemas.microsoft.com/office/powerpoint/2010/main" val="3701822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effectLst/>
                <a:latin typeface="Times New Roman" panose="02020603050405020304" pitchFamily="18" charset="0"/>
                <a:ea typeface="Calibri" panose="020F0502020204030204" pitchFamily="34" charset="0"/>
              </a:rPr>
              <a:t>In this vein, our thinking about epistemic justice is informed by philosophers Ian James Kidd, José Medina, and </a:t>
            </a:r>
            <a:r>
              <a:rPr lang="en-US" sz="1800" dirty="0" err="1">
                <a:effectLst/>
                <a:latin typeface="Times New Roman" panose="02020603050405020304" pitchFamily="18" charset="0"/>
                <a:ea typeface="Calibri" panose="020F0502020204030204" pitchFamily="34" charset="0"/>
              </a:rPr>
              <a:t>Gaile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Pohlhaus</a:t>
            </a:r>
            <a:r>
              <a:rPr lang="en-US" sz="1800" dirty="0">
                <a:effectLst/>
                <a:latin typeface="Times New Roman" panose="02020603050405020304" pitchFamily="18" charset="0"/>
                <a:ea typeface="Calibri" panose="020F0502020204030204" pitchFamily="34" charset="0"/>
              </a:rPr>
              <a:t> Jr. (2017), who tell us that investigating epistemic (in)justice involves taking up questions like the following: </a:t>
            </a:r>
            <a:r>
              <a:rPr lang="en-US" sz="1800" dirty="0">
                <a:effectLst/>
                <a:latin typeface="Calibri" panose="020F0502020204030204" pitchFamily="34"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Who has voice and who doesn’t? Are voices interacting with equal agency and power? In whose terms are they communicating? Who is being understood and who isn’t (and at what cost)? Who is being believed? And who is even being acknowledged and engaged with?” (Kidd et al., 2017, p. 1).</a:t>
            </a:r>
            <a:r>
              <a:rPr lang="en-US" sz="1800" dirty="0">
                <a:solidFill>
                  <a:schemeClr val="tx1"/>
                </a:solidFill>
                <a:effectLst/>
                <a:latin typeface="Calibri" panose="020F0502020204030204" pitchFamily="34" charset="0"/>
                <a:ea typeface="Calibri" panose="020F0502020204030204" pitchFamily="34" charset="0"/>
              </a:rPr>
              <a:t> </a:t>
            </a:r>
            <a:r>
              <a:rPr lang="en-US" sz="1800" dirty="0">
                <a:solidFill>
                  <a:srgbClr val="000000"/>
                </a:solidFill>
                <a:effectLst/>
                <a:latin typeface="Times New Roman" panose="02020603050405020304" pitchFamily="18" charset="0"/>
                <a:ea typeface="Calibri" panose="020F0502020204030204" pitchFamily="34" charset="0"/>
              </a:rPr>
              <a:t>Each of these questions has relevance for the education research commons. These are questions we can bring, for instance, to our journals, our departments, and our professional organizations. </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D445151-4D2A-0D45-ABEB-03242BC4B4A5}" type="slidenum">
              <a:rPr lang="en-US" smtClean="0"/>
              <a:t>12</a:t>
            </a:fld>
            <a:endParaRPr lang="en-US"/>
          </a:p>
        </p:txBody>
      </p:sp>
    </p:spTree>
    <p:extLst>
      <p:ext uri="{BB962C8B-B14F-4D97-AF65-F5344CB8AC3E}">
        <p14:creationId xmlns:p14="http://schemas.microsoft.com/office/powerpoint/2010/main" val="3394672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Times New Roman" panose="02020603050405020304" pitchFamily="18" charset="0"/>
                <a:ea typeface="Calibri" panose="020F0502020204030204" pitchFamily="34" charset="0"/>
              </a:rPr>
              <a:t>Taken together, questions like these invite us to investigate the possibility of structural inequities in knowledge systems, highlighting exclusions that we need to illuminate and challenge. Epistemic injustices in the education research commons not only do harm to those excluded – they can also constrain collective imagination, insights, and understandings in education research as a field, narrowing and diminishing what we share and what we work toward in common. </a:t>
            </a:r>
            <a:r>
              <a:rPr lang="en-US" sz="1800" dirty="0">
                <a:effectLst/>
                <a:latin typeface="Times New Roman" panose="02020603050405020304" pitchFamily="18" charset="0"/>
                <a:ea typeface="Calibri" panose="020F0502020204030204" pitchFamily="34" charset="0"/>
              </a:rPr>
              <a:t>As </a:t>
            </a:r>
            <a:r>
              <a:rPr lang="en-US" sz="1800" dirty="0" err="1">
                <a:effectLst/>
                <a:latin typeface="Times New Roman" panose="02020603050405020304" pitchFamily="18" charset="0"/>
                <a:ea typeface="Calibri" panose="020F0502020204030204" pitchFamily="34" charset="0"/>
              </a:rPr>
              <a:t>Pohlhaus</a:t>
            </a:r>
            <a:r>
              <a:rPr lang="en-US" sz="1800" dirty="0">
                <a:effectLst/>
                <a:latin typeface="Times New Roman" panose="02020603050405020304" pitchFamily="18" charset="0"/>
                <a:ea typeface="Calibri" panose="020F0502020204030204" pitchFamily="34" charset="0"/>
              </a:rPr>
              <a:t> Jr. argues, “epistemic communities from which certain knowers are unfairly excluded lack the beneficial epistemic friction” that might enable the system to notice and address its limitations (p. 18). Thus, scholars of epistemic justice caution us to beware of centralized knowledge systems that advocate universal standards. </a:t>
            </a:r>
            <a:endParaRPr lang="en-US" sz="1800" dirty="0"/>
          </a:p>
          <a:p>
            <a:pPr marL="35560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D445151-4D2A-0D45-ABEB-03242BC4B4A5}" type="slidenum">
              <a:rPr lang="en-US" smtClean="0"/>
              <a:t>13</a:t>
            </a:fld>
            <a:endParaRPr lang="en-US"/>
          </a:p>
        </p:txBody>
      </p:sp>
    </p:spTree>
    <p:extLst>
      <p:ext uri="{BB962C8B-B14F-4D97-AF65-F5344CB8AC3E}">
        <p14:creationId xmlns:p14="http://schemas.microsoft.com/office/powerpoint/2010/main" val="1760963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effectLst/>
                <a:latin typeface="Times New Roman" panose="02020603050405020304" pitchFamily="18" charset="0"/>
                <a:ea typeface="Calibri" panose="020F0502020204030204" pitchFamily="34" charset="0"/>
              </a:rPr>
              <a:t>In the words of Denisse </a:t>
            </a:r>
            <a:r>
              <a:rPr lang="en-US" sz="1800" dirty="0" err="1">
                <a:effectLst/>
                <a:latin typeface="Times New Roman" panose="02020603050405020304" pitchFamily="18" charset="0"/>
                <a:ea typeface="Calibri" panose="020F0502020204030204" pitchFamily="34" charset="0"/>
              </a:rPr>
              <a:t>Albornoz</a:t>
            </a:r>
            <a:r>
              <a:rPr lang="en-US" sz="1800" dirty="0">
                <a:effectLst/>
                <a:latin typeface="Times New Roman" panose="02020603050405020304" pitchFamily="18" charset="0"/>
                <a:ea typeface="Calibri" panose="020F0502020204030204" pitchFamily="34" charset="0"/>
              </a:rPr>
              <a:t>, Angela </a:t>
            </a:r>
            <a:r>
              <a:rPr lang="en-US" sz="1800" dirty="0" err="1">
                <a:effectLst/>
                <a:latin typeface="Times New Roman" panose="02020603050405020304" pitchFamily="18" charset="0"/>
                <a:ea typeface="Calibri" panose="020F0502020204030204" pitchFamily="34" charset="0"/>
              </a:rPr>
              <a:t>Okune</a:t>
            </a:r>
            <a:r>
              <a:rPr lang="en-US" sz="1800" dirty="0">
                <a:effectLst/>
                <a:latin typeface="Times New Roman" panose="02020603050405020304" pitchFamily="18" charset="0"/>
                <a:ea typeface="Calibri" panose="020F0502020204030204" pitchFamily="34" charset="0"/>
              </a:rPr>
              <a:t>, and Leslie Chan (2020), we need to interrogate “who has the ability to set agendas, standards, and norms; to make decisions and [define] the conditions of participation; and ultimately, to control how knowledge infrastructures are built” (p. 72). To these ends, they encourage dialogue that “</a:t>
            </a:r>
            <a:r>
              <a:rPr lang="en-US" sz="1800" dirty="0">
                <a:solidFill>
                  <a:srgbClr val="000000"/>
                </a:solidFill>
                <a:effectLst/>
                <a:latin typeface="Times New Roman" panose="02020603050405020304" pitchFamily="18" charset="0"/>
                <a:ea typeface="Calibri" panose="020F0502020204030204" pitchFamily="34" charset="0"/>
              </a:rPr>
              <a:t>nurtures curiosity, appreciation, and respect for diverse ways of knowing the world” (p. 71),</a:t>
            </a:r>
            <a:r>
              <a:rPr lang="en-US" sz="1800" dirty="0">
                <a:effectLst/>
                <a:latin typeface="Times New Roman" panose="02020603050405020304" pitchFamily="18" charset="0"/>
                <a:ea typeface="Calibri" panose="020F0502020204030204" pitchFamily="34" charset="0"/>
              </a:rPr>
              <a:t> along with “time and space…to develop collaborative imaginaries for more just and equitable knowledge infrastructures” (p. 74). </a:t>
            </a:r>
            <a:r>
              <a:rPr lang="en-US" sz="1800" dirty="0">
                <a:solidFill>
                  <a:srgbClr val="000000"/>
                </a:solidFill>
                <a:effectLst/>
                <a:latin typeface="Times New Roman" panose="02020603050405020304" pitchFamily="18" charset="0"/>
                <a:ea typeface="Calibri" panose="020F0502020204030204" pitchFamily="34" charset="0"/>
              </a:rPr>
              <a:t>That’s the kind of conversation we hope to catalyze today.</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D445151-4D2A-0D45-ABEB-03242BC4B4A5}" type="slidenum">
              <a:rPr lang="en-US" smtClean="0"/>
              <a:t>14</a:t>
            </a:fld>
            <a:endParaRPr lang="en-US"/>
          </a:p>
        </p:txBody>
      </p:sp>
    </p:spTree>
    <p:extLst>
      <p:ext uri="{BB962C8B-B14F-4D97-AF65-F5344CB8AC3E}">
        <p14:creationId xmlns:p14="http://schemas.microsoft.com/office/powerpoint/2010/main" val="143039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To think explicitly about the future of the education research commons, then, is to question what we share—or seek to share—in common. But it’s also more than that: It’s to interrogate who counts as the communal “we.” It’s to reconsider how we manage, facilitate, or constrain access to research and related resources. It’s to investigate how we stage opportunities for collaboration and learning across differences. And it’s also, crucially, a demand to take stock of the social stakes and significance of these design options for epistemic justice. It’s an invitation to imagine and plan for a new and different future for education research. Today, we’re excited to join you in this work.</a:t>
            </a:r>
          </a:p>
        </p:txBody>
      </p:sp>
      <p:sp>
        <p:nvSpPr>
          <p:cNvPr id="4" name="Slide Number Placeholder 3"/>
          <p:cNvSpPr>
            <a:spLocks noGrp="1"/>
          </p:cNvSpPr>
          <p:nvPr>
            <p:ph type="sldNum" sz="quarter" idx="5"/>
          </p:nvPr>
        </p:nvSpPr>
        <p:spPr/>
        <p:txBody>
          <a:bodyPr/>
          <a:lstStyle/>
          <a:p>
            <a:fld id="{8D445151-4D2A-0D45-ABEB-03242BC4B4A5}" type="slidenum">
              <a:rPr lang="en-US" smtClean="0"/>
              <a:t>15</a:t>
            </a:fld>
            <a:endParaRPr lang="en-US"/>
          </a:p>
        </p:txBody>
      </p:sp>
    </p:spTree>
    <p:extLst>
      <p:ext uri="{BB962C8B-B14F-4D97-AF65-F5344CB8AC3E}">
        <p14:creationId xmlns:p14="http://schemas.microsoft.com/office/powerpoint/2010/main" val="3885002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kern="1200" dirty="0">
                <a:solidFill>
                  <a:schemeClr val="tx1"/>
                </a:solidFill>
                <a:effectLst/>
                <a:latin typeface="+mn-lt"/>
                <a:ea typeface="+mn-ea"/>
                <a:cs typeface="+mn-cs"/>
              </a:rPr>
              <a:t>I want to conclude this opening overview by raising one more question. Writing about responses to education in the wake of COVID-19, Gloria Ladson-Billings (2021) observes that “Although many educators and policy makers insist that we have to ‘get back to normal,’ I want to suggest that ‘going back’ is the wrong thing for children and youth who were unsuccessful and oppressed in our schools before the pandemic. Normal is where the problems reside” (Ladson-Billings, 2021, p. 68). Extending this idea, the present moment is one where we must ask ourselves about what is potentially problematic about “going back to normal” in education research. What kind of redesign or “re-set” is needed? What future for the education commons do we want to collectively work toward?</a:t>
            </a:r>
          </a:p>
          <a:p>
            <a:r>
              <a:rPr lang="en-US" sz="18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8D445151-4D2A-0D45-ABEB-03242BC4B4A5}" type="slidenum">
              <a:rPr lang="en-US" smtClean="0"/>
              <a:t>16</a:t>
            </a:fld>
            <a:endParaRPr lang="en-US"/>
          </a:p>
        </p:txBody>
      </p:sp>
    </p:spTree>
    <p:extLst>
      <p:ext uri="{BB962C8B-B14F-4D97-AF65-F5344CB8AC3E}">
        <p14:creationId xmlns:p14="http://schemas.microsoft.com/office/powerpoint/2010/main" val="3213865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a moment, our presenters will each share a vision for the commons, speaking in the order on your slide. As Pamela mentioned, we’ve designed our session so that presentations will be brief, offering provocations or questions that spark our imaginations and help us reimagine together. Your ideas and imaginings are at the heart of what we’re hoping to accomplish in this session. So: To support the small group dialogue to follow, we’d like to suggest some things you might listen for in each presentation as you consider your own responses and imaginings.</a:t>
            </a:r>
            <a:endParaRPr lang="en-US" dirty="0"/>
          </a:p>
        </p:txBody>
      </p:sp>
      <p:sp>
        <p:nvSpPr>
          <p:cNvPr id="4" name="Slide Number Placeholder 3"/>
          <p:cNvSpPr>
            <a:spLocks noGrp="1"/>
          </p:cNvSpPr>
          <p:nvPr>
            <p:ph type="sldNum" sz="quarter" idx="5"/>
          </p:nvPr>
        </p:nvSpPr>
        <p:spPr/>
        <p:txBody>
          <a:bodyPr/>
          <a:lstStyle/>
          <a:p>
            <a:fld id="{8D445151-4D2A-0D45-ABEB-03242BC4B4A5}" type="slidenum">
              <a:rPr lang="en-US" smtClean="0"/>
              <a:t>17</a:t>
            </a:fld>
            <a:endParaRPr lang="en-US"/>
          </a:p>
        </p:txBody>
      </p:sp>
    </p:spTree>
    <p:extLst>
      <p:ext uri="{BB962C8B-B14F-4D97-AF65-F5344CB8AC3E}">
        <p14:creationId xmlns:p14="http://schemas.microsoft.com/office/powerpoint/2010/main" val="2220685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rgbClr val="000000"/>
                </a:solidFill>
                <a:effectLst/>
                <a:latin typeface="Times New Roman" panose="02020603050405020304" pitchFamily="18" charset="0"/>
                <a:ea typeface="Noto Sans Symbols"/>
                <a:cs typeface="Noto Sans Symbols"/>
              </a:rPr>
              <a:t>What concern about the existing commons is being addressed?</a:t>
            </a:r>
            <a:endParaRPr lang="en-US" sz="12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rgbClr val="000000"/>
                </a:solidFill>
                <a:effectLst/>
                <a:latin typeface="Times New Roman" panose="02020603050405020304" pitchFamily="18" charset="0"/>
                <a:ea typeface="Noto Sans Symbols"/>
                <a:cs typeface="Noto Sans Symbols"/>
              </a:rPr>
              <a:t>What values or principles are being advanced?</a:t>
            </a:r>
            <a:endParaRPr lang="en-US" sz="12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rgbClr val="000000"/>
                </a:solidFill>
                <a:effectLst/>
                <a:latin typeface="Times New Roman" panose="02020603050405020304" pitchFamily="18" charset="0"/>
                <a:ea typeface="Noto Sans Symbols"/>
                <a:cs typeface="Noto Sans Symbols"/>
              </a:rPr>
              <a:t>What’s being imagined as a change toward more equitable education systems—and how? AND</a:t>
            </a:r>
            <a:endParaRPr lang="en-US" sz="12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rgbClr val="000000"/>
                </a:solidFill>
                <a:effectLst/>
                <a:latin typeface="Times New Roman" panose="02020603050405020304" pitchFamily="18" charset="0"/>
                <a:ea typeface="Noto Sans Symbols"/>
                <a:cs typeface="Noto Sans Symbols"/>
              </a:rPr>
              <a:t>What do YOU see as the contrasts and complementarities in the different presentations today?  </a:t>
            </a:r>
          </a:p>
          <a:p>
            <a:pPr marL="0" marR="0" lvl="0" indent="0">
              <a:spcBef>
                <a:spcPts val="0"/>
              </a:spcBef>
              <a:spcAft>
                <a:spcPts val="0"/>
              </a:spcAft>
              <a:buFont typeface="Arial" panose="020B0604020202020204" pitchFamily="34"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rgbClr val="000000"/>
                </a:solidFill>
                <a:effectLst/>
                <a:latin typeface="Times New Roman" panose="02020603050405020304" pitchFamily="18" charset="0"/>
                <a:ea typeface="Noto Sans Symbols"/>
                <a:cs typeface="Noto Sans Symbols"/>
              </a:rPr>
              <a:t>After these presentation, we’ll offer a few guidelines for small group dialogue.</a:t>
            </a:r>
            <a:endParaRPr lang="en-US" sz="1200" dirty="0">
              <a:effectLst/>
              <a:latin typeface="Noto Sans Symbols"/>
              <a:ea typeface="Noto Sans Symbols"/>
              <a:cs typeface="Noto Sans Symbols"/>
            </a:endParaRPr>
          </a:p>
          <a:p>
            <a:endParaRPr lang="en-US" dirty="0"/>
          </a:p>
        </p:txBody>
      </p:sp>
      <p:sp>
        <p:nvSpPr>
          <p:cNvPr id="4" name="Slide Number Placeholder 3"/>
          <p:cNvSpPr>
            <a:spLocks noGrp="1"/>
          </p:cNvSpPr>
          <p:nvPr>
            <p:ph type="sldNum" sz="quarter" idx="5"/>
          </p:nvPr>
        </p:nvSpPr>
        <p:spPr/>
        <p:txBody>
          <a:bodyPr/>
          <a:lstStyle/>
          <a:p>
            <a:fld id="{8D445151-4D2A-0D45-ABEB-03242BC4B4A5}" type="slidenum">
              <a:rPr lang="en-US" smtClean="0"/>
              <a:t>18</a:t>
            </a:fld>
            <a:endParaRPr lang="en-US"/>
          </a:p>
        </p:txBody>
      </p:sp>
    </p:spTree>
    <p:extLst>
      <p:ext uri="{BB962C8B-B14F-4D97-AF65-F5344CB8AC3E}">
        <p14:creationId xmlns:p14="http://schemas.microsoft.com/office/powerpoint/2010/main" val="3863167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45151-4D2A-0D45-ABEB-03242BC4B4A5}" type="slidenum">
              <a:rPr lang="en-US" smtClean="0"/>
              <a:t>19</a:t>
            </a:fld>
            <a:endParaRPr lang="en-US"/>
          </a:p>
        </p:txBody>
      </p:sp>
    </p:spTree>
    <p:extLst>
      <p:ext uri="{BB962C8B-B14F-4D97-AF65-F5344CB8AC3E}">
        <p14:creationId xmlns:p14="http://schemas.microsoft.com/office/powerpoint/2010/main" val="50383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session was inspired by the Annual Meeting Theme of “cultivating equitable educational systems for the 21</a:t>
            </a:r>
            <a:r>
              <a:rPr lang="en-US" sz="1200" b="0" i="0" u="none" strike="noStrike" kern="1200" baseline="30000" dirty="0">
                <a:solidFill>
                  <a:schemeClr val="tx1"/>
                </a:solidFill>
                <a:effectLst/>
                <a:latin typeface="+mn-lt"/>
                <a:ea typeface="+mn-ea"/>
                <a:cs typeface="+mn-cs"/>
              </a:rPr>
              <a:t>st</a:t>
            </a:r>
            <a:r>
              <a:rPr lang="en-US" sz="1200" b="0" i="0" u="none" strike="noStrike" kern="1200" dirty="0">
                <a:solidFill>
                  <a:schemeClr val="tx1"/>
                </a:solidFill>
                <a:effectLst/>
                <a:latin typeface="+mn-lt"/>
                <a:ea typeface="+mn-ea"/>
                <a:cs typeface="+mn-cs"/>
              </a:rPr>
              <a:t> century”. We began with the premise that responding to its challenges requires us to look </a:t>
            </a:r>
            <a:r>
              <a:rPr lang="en-US" sz="1200" b="0" i="1" u="none" strike="noStrike" kern="1200" dirty="0">
                <a:solidFill>
                  <a:schemeClr val="tx1"/>
                </a:solidFill>
                <a:effectLst/>
                <a:latin typeface="+mn-lt"/>
                <a:ea typeface="+mn-ea"/>
                <a:cs typeface="+mn-cs"/>
              </a:rPr>
              <a:t>critically</a:t>
            </a:r>
            <a:r>
              <a:rPr lang="en-US" sz="1200" b="0" i="0" u="none" strike="noStrike" kern="1200" dirty="0">
                <a:solidFill>
                  <a:schemeClr val="tx1"/>
                </a:solidFill>
                <a:effectLst/>
                <a:latin typeface="+mn-lt"/>
                <a:ea typeface="+mn-ea"/>
                <a:cs typeface="+mn-cs"/>
              </a:rPr>
              <a:t> at inequities in our </a:t>
            </a:r>
            <a:r>
              <a:rPr lang="en-US" sz="1200" b="0" i="1" u="none" strike="noStrike" kern="1200" dirty="0">
                <a:solidFill>
                  <a:schemeClr val="tx1"/>
                </a:solidFill>
                <a:effectLst/>
                <a:latin typeface="+mn-lt"/>
                <a:ea typeface="+mn-ea"/>
                <a:cs typeface="+mn-cs"/>
              </a:rPr>
              <a:t>education research commons</a:t>
            </a:r>
            <a:r>
              <a:rPr lang="en-US" sz="1200" b="0" i="0" u="none" strike="noStrike" kern="1200" dirty="0">
                <a:solidFill>
                  <a:schemeClr val="tx1"/>
                </a:solidFill>
                <a:effectLst/>
                <a:latin typeface="+mn-lt"/>
                <a:ea typeface="+mn-ea"/>
                <a:cs typeface="+mn-cs"/>
              </a:rPr>
              <a:t>—our systems for producing, sharing, and putting research to work—and it requires us to imagine possibilities for change.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D445151-4D2A-0D45-ABEB-03242BC4B4A5}" type="slidenum">
              <a:rPr lang="en-US" smtClean="0"/>
              <a:t>2</a:t>
            </a:fld>
            <a:endParaRPr lang="en-US"/>
          </a:p>
        </p:txBody>
      </p:sp>
    </p:spTree>
    <p:extLst>
      <p:ext uri="{BB962C8B-B14F-4D97-AF65-F5344CB8AC3E}">
        <p14:creationId xmlns:p14="http://schemas.microsoft.com/office/powerpoint/2010/main" val="262504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 help orient this work, we’ve turned to the concept of epistemic justice, which Miranda Fricker (2007) glosses as being about power and the ethics of knowing.</a:t>
            </a:r>
            <a:endParaRPr lang="en-US" dirty="0"/>
          </a:p>
        </p:txBody>
      </p:sp>
      <p:sp>
        <p:nvSpPr>
          <p:cNvPr id="4" name="Slide Number Placeholder 3"/>
          <p:cNvSpPr>
            <a:spLocks noGrp="1"/>
          </p:cNvSpPr>
          <p:nvPr>
            <p:ph type="sldNum" sz="quarter" idx="5"/>
          </p:nvPr>
        </p:nvSpPr>
        <p:spPr/>
        <p:txBody>
          <a:bodyPr/>
          <a:lstStyle/>
          <a:p>
            <a:fld id="{F63F6D0F-05B9-2141-A1D8-FA6B0013A8E8}" type="slidenum">
              <a:rPr lang="en-US" smtClean="0"/>
              <a:t>3</a:t>
            </a:fld>
            <a:endParaRPr lang="en-US"/>
          </a:p>
        </p:txBody>
      </p:sp>
    </p:spTree>
    <p:extLst>
      <p:ext uri="{BB962C8B-B14F-4D97-AF65-F5344CB8AC3E}">
        <p14:creationId xmlns:p14="http://schemas.microsoft.com/office/powerpoint/2010/main" val="176490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Our goal for today’s session is to catalyze a dialogue about possibilities for change in our education research commons towards epistemic justice. We purposefully designed the session with briefer presentations so there would time to include your voices in the dialogue. To inspire everyone’s imaginations, presenters will sketch possibilities and principles for evolving the commons</a:t>
            </a:r>
            <a:r>
              <a:rPr lang="en-US" sz="1200" b="0" i="0" u="none" strike="noStrike" kern="1200">
                <a:solidFill>
                  <a:schemeClr val="tx1"/>
                </a:solidFill>
                <a:effectLst/>
                <a:latin typeface="+mn-lt"/>
                <a:ea typeface="+mn-ea"/>
                <a:cs typeface="+mn-cs"/>
              </a:rPr>
              <a:t>.  Following </a:t>
            </a:r>
            <a:r>
              <a:rPr lang="en-US" sz="1200" b="0" i="0" u="none" strike="noStrike" kern="1200" dirty="0">
                <a:solidFill>
                  <a:schemeClr val="tx1"/>
                </a:solidFill>
                <a:effectLst/>
                <a:latin typeface="+mn-lt"/>
                <a:ea typeface="+mn-ea"/>
                <a:cs typeface="+mn-cs"/>
              </a:rPr>
              <a:t>the presentations, we’ll open the meeting to small group dialogue, where we’ll invite you to think with us about problems possibilities for change. </a:t>
            </a:r>
            <a:br>
              <a:rPr lang="en-US" b="0" dirty="0">
                <a:effectLst/>
              </a:rPr>
            </a:br>
            <a:endParaRPr lang="en-US" dirty="0"/>
          </a:p>
        </p:txBody>
      </p:sp>
      <p:sp>
        <p:nvSpPr>
          <p:cNvPr id="4" name="Slide Number Placeholder 3"/>
          <p:cNvSpPr>
            <a:spLocks noGrp="1"/>
          </p:cNvSpPr>
          <p:nvPr>
            <p:ph type="sldNum" sz="quarter" idx="10"/>
          </p:nvPr>
        </p:nvSpPr>
        <p:spPr/>
        <p:txBody>
          <a:bodyPr/>
          <a:lstStyle/>
          <a:p>
            <a:fld id="{8D445151-4D2A-0D45-ABEB-03242BC4B4A5}" type="slidenum">
              <a:rPr lang="en-US" smtClean="0"/>
              <a:t>4</a:t>
            </a:fld>
            <a:endParaRPr lang="en-US"/>
          </a:p>
        </p:txBody>
      </p:sp>
    </p:spTree>
    <p:extLst>
      <p:ext uri="{BB962C8B-B14F-4D97-AF65-F5344CB8AC3E}">
        <p14:creationId xmlns:p14="http://schemas.microsoft.com/office/powerpoint/2010/main" val="252316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begin with a brief overview of two concepts named in our title—</a:t>
            </a:r>
            <a:r>
              <a:rPr lang="en-US" sz="1200" b="0" i="1" u="none" strike="noStrike" kern="1200" dirty="0">
                <a:solidFill>
                  <a:schemeClr val="tx1"/>
                </a:solidFill>
                <a:effectLst/>
                <a:latin typeface="+mn-lt"/>
                <a:ea typeface="+mn-ea"/>
                <a:cs typeface="+mn-cs"/>
              </a:rPr>
              <a:t>education research commons</a:t>
            </a:r>
            <a:r>
              <a:rPr lang="en-US" sz="1200" b="0" i="0" u="none" strike="noStrike" kern="1200" dirty="0">
                <a:solidFill>
                  <a:schemeClr val="tx1"/>
                </a:solidFill>
                <a:effectLst/>
                <a:latin typeface="+mn-lt"/>
                <a:ea typeface="+mn-ea"/>
                <a:cs typeface="+mn-cs"/>
              </a:rPr>
              <a:t> and </a:t>
            </a:r>
            <a:r>
              <a:rPr lang="en-US" sz="1200" b="0" i="1" u="none" strike="noStrike" kern="1200" dirty="0">
                <a:solidFill>
                  <a:schemeClr val="tx1"/>
                </a:solidFill>
                <a:effectLst/>
                <a:latin typeface="+mn-lt"/>
                <a:ea typeface="+mn-ea"/>
                <a:cs typeface="+mn-cs"/>
              </a:rPr>
              <a:t>epistemic justice</a:t>
            </a:r>
            <a:r>
              <a:rPr lang="en-US" sz="1200" b="0" i="0" u="none" strike="noStrike" kern="1200" dirty="0">
                <a:solidFill>
                  <a:schemeClr val="tx1"/>
                </a:solidFill>
                <a:effectLst/>
                <a:latin typeface="+mn-lt"/>
                <a:ea typeface="+mn-ea"/>
                <a:cs typeface="+mn-cs"/>
              </a:rPr>
              <a:t> from James Hammond.  </a:t>
            </a:r>
            <a:endParaRPr lang="en-US" dirty="0"/>
          </a:p>
        </p:txBody>
      </p:sp>
      <p:sp>
        <p:nvSpPr>
          <p:cNvPr id="4" name="Slide Number Placeholder 3"/>
          <p:cNvSpPr>
            <a:spLocks noGrp="1"/>
          </p:cNvSpPr>
          <p:nvPr>
            <p:ph type="sldNum" sz="quarter" idx="5"/>
          </p:nvPr>
        </p:nvSpPr>
        <p:spPr/>
        <p:txBody>
          <a:bodyPr/>
          <a:lstStyle/>
          <a:p>
            <a:fld id="{8D445151-4D2A-0D45-ABEB-03242BC4B4A5}" type="slidenum">
              <a:rPr lang="en-US" smtClean="0"/>
              <a:t>5</a:t>
            </a:fld>
            <a:endParaRPr lang="en-US"/>
          </a:p>
        </p:txBody>
      </p:sp>
    </p:spTree>
    <p:extLst>
      <p:ext uri="{BB962C8B-B14F-4D97-AF65-F5344CB8AC3E}">
        <p14:creationId xmlns:p14="http://schemas.microsoft.com/office/powerpoint/2010/main" val="1709435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Pamela mentioned, I’ll be offering some brief notes about the commons and about epistemic justice to set the stage for the presentations to follow – and also to support us in collectively thinking, reimagining, and questioning together. I want to acknowledge at the outset that my remarks only scratch the surface of these concepts, and we’re hoping that our conversation today will provide space for digging deeper. Additionally, even though my remarks will be brief, I’ve attempted -- in the spirit of common work and action -- to make these opening remarks </a:t>
            </a:r>
            <a:r>
              <a:rPr lang="en-US" dirty="0" err="1"/>
              <a:t>heteroglossic</a:t>
            </a:r>
            <a:r>
              <a:rPr lang="en-US" dirty="0"/>
              <a:t>, building in quotes and ideas from other scholars who’ve inspired our thinking. Doing so is a small reminder that each time we write and speak about education research, we’re always already engaged in a kind of collective imagining and action. </a:t>
            </a:r>
          </a:p>
        </p:txBody>
      </p:sp>
      <p:sp>
        <p:nvSpPr>
          <p:cNvPr id="4" name="Slide Number Placeholder 3"/>
          <p:cNvSpPr>
            <a:spLocks noGrp="1"/>
          </p:cNvSpPr>
          <p:nvPr>
            <p:ph type="sldNum" sz="quarter" idx="5"/>
          </p:nvPr>
        </p:nvSpPr>
        <p:spPr/>
        <p:txBody>
          <a:bodyPr/>
          <a:lstStyle/>
          <a:p>
            <a:fld id="{8D445151-4D2A-0D45-ABEB-03242BC4B4A5}" type="slidenum">
              <a:rPr lang="en-US" smtClean="0"/>
              <a:t>6</a:t>
            </a:fld>
            <a:endParaRPr lang="en-US"/>
          </a:p>
        </p:txBody>
      </p:sp>
    </p:spTree>
    <p:extLst>
      <p:ext uri="{BB962C8B-B14F-4D97-AF65-F5344CB8AC3E}">
        <p14:creationId xmlns:p14="http://schemas.microsoft.com/office/powerpoint/2010/main" val="218068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turn to the education research commons. When we talk about “commons”—or in our case, a knowledge commons—we mean something more than just treating education research or "knowledge" as a static resource we share. As David </a:t>
            </a:r>
            <a:r>
              <a:rPr lang="en-US" dirty="0" err="1"/>
              <a:t>Bollier</a:t>
            </a:r>
            <a:r>
              <a:rPr lang="en-US" dirty="0"/>
              <a:t> (2014) puts it, “The commons is an active verb, not just an inert noun. … It is a resource, plus a defined community and the protocols, values and norms devised by the community to manage needed resources” (pp. 173-176). In other words, when we think about the education research commons, it’s not just a commons made up of things, like research. A knowledge commons is also made up of communities and processes. </a:t>
            </a:r>
          </a:p>
        </p:txBody>
      </p:sp>
      <p:sp>
        <p:nvSpPr>
          <p:cNvPr id="4" name="Slide Number Placeholder 3"/>
          <p:cNvSpPr>
            <a:spLocks noGrp="1"/>
          </p:cNvSpPr>
          <p:nvPr>
            <p:ph type="sldNum" sz="quarter" idx="5"/>
          </p:nvPr>
        </p:nvSpPr>
        <p:spPr/>
        <p:txBody>
          <a:bodyPr/>
          <a:lstStyle/>
          <a:p>
            <a:fld id="{8D445151-4D2A-0D45-ABEB-03242BC4B4A5}" type="slidenum">
              <a:rPr lang="en-US" smtClean="0"/>
              <a:t>7</a:t>
            </a:fld>
            <a:endParaRPr lang="en-US"/>
          </a:p>
        </p:txBody>
      </p:sp>
    </p:spTree>
    <p:extLst>
      <p:ext uri="{BB962C8B-B14F-4D97-AF65-F5344CB8AC3E}">
        <p14:creationId xmlns:p14="http://schemas.microsoft.com/office/powerpoint/2010/main" val="151893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rPr>
              <a:t>Expanding this definition, we add that the education research commons includes the technologies on which we rely, the social structures and practices through which we work, the policies that finance and govern them, and the pedagogies through which we learn to participate, as well as the principles underlying all of the above. It’s also helpful to remember that talk of “commons” can refer to a </a:t>
            </a:r>
            <a:r>
              <a:rPr lang="en-US" sz="1200" i="1" dirty="0">
                <a:effectLst/>
                <a:latin typeface="Times New Roman" panose="02020603050405020304" pitchFamily="18" charset="0"/>
                <a:ea typeface="Calibri" panose="020F0502020204030204" pitchFamily="34" charset="0"/>
              </a:rPr>
              <a:t>global</a:t>
            </a:r>
            <a:r>
              <a:rPr lang="en-US" sz="1200" dirty="0">
                <a:effectLst/>
                <a:latin typeface="Times New Roman" panose="02020603050405020304" pitchFamily="18" charset="0"/>
                <a:ea typeface="Calibri" panose="020F0502020204030204" pitchFamily="34" charset="0"/>
              </a:rPr>
              <a:t> commons in which we are all implicated as education researchers—but it also can refer to the myriad </a:t>
            </a:r>
            <a:r>
              <a:rPr lang="en-US" sz="1200" i="1" dirty="0">
                <a:effectLst/>
                <a:latin typeface="Times New Roman" panose="02020603050405020304" pitchFamily="18" charset="0"/>
                <a:ea typeface="Calibri" panose="020F0502020204030204" pitchFamily="34" charset="0"/>
              </a:rPr>
              <a:t>local</a:t>
            </a:r>
            <a:r>
              <a:rPr lang="en-US" sz="1200" dirty="0">
                <a:effectLst/>
                <a:latin typeface="Times New Roman" panose="02020603050405020304" pitchFamily="18" charset="0"/>
                <a:ea typeface="Calibri" panose="020F0502020204030204" pitchFamily="34" charset="0"/>
              </a:rPr>
              <a:t> and </a:t>
            </a:r>
            <a:r>
              <a:rPr lang="en-US" sz="1200" i="1" dirty="0" err="1">
                <a:effectLst/>
                <a:latin typeface="Times New Roman" panose="02020603050405020304" pitchFamily="18" charset="0"/>
                <a:ea typeface="Calibri" panose="020F0502020204030204" pitchFamily="34" charset="0"/>
              </a:rPr>
              <a:t>translocal</a:t>
            </a:r>
            <a:r>
              <a:rPr lang="en-US" sz="1200" i="1"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commons in which we participate. This session’s presentations will provide frames for reimagining the commons at multiple scales—showing how different configurations of the commons differently shape how we produce, share, and use knowledge.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D445151-4D2A-0D45-ABEB-03242BC4B4A5}" type="slidenum">
              <a:rPr lang="en-US" smtClean="0"/>
              <a:t>8</a:t>
            </a:fld>
            <a:endParaRPr lang="en-US"/>
          </a:p>
        </p:txBody>
      </p:sp>
    </p:spTree>
    <p:extLst>
      <p:ext uri="{BB962C8B-B14F-4D97-AF65-F5344CB8AC3E}">
        <p14:creationId xmlns:p14="http://schemas.microsoft.com/office/powerpoint/2010/main" val="3759824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rPr>
              <a:t>Of course, we’re far from alone in imagining possible futures for the research commons. T</a:t>
            </a:r>
            <a:r>
              <a:rPr lang="en-US" sz="1800" dirty="0">
                <a:effectLst/>
                <a:latin typeface="Times New Roman" panose="02020603050405020304" pitchFamily="18" charset="0"/>
                <a:ea typeface="Calibri" panose="020F0502020204030204" pitchFamily="34" charset="0"/>
              </a:rPr>
              <a:t>he open science movement is perhaps the best-known effort to reshape the scholarly commons, and it’s gained considerable traction in the education research community.</a:t>
            </a:r>
            <a:r>
              <a:rPr lang="en-US" sz="1800" dirty="0">
                <a:effectLst/>
                <a:latin typeface="+mn-lt"/>
                <a:ea typeface="+mn-ea"/>
              </a:rPr>
              <a:t> </a:t>
            </a:r>
            <a:r>
              <a:rPr lang="en-US" sz="1800" dirty="0">
                <a:effectLst/>
                <a:latin typeface="Times New Roman" panose="02020603050405020304" pitchFamily="18" charset="0"/>
                <a:ea typeface="Calibri" panose="020F0502020204030204" pitchFamily="34" charset="0"/>
              </a:rPr>
              <a:t>As described in a 2018 report by the National Academies of Sciences, Engineering, and Medicine, “Open science aims to ensure the free availability and usability of scholarly publications, the data that result from scholarly research, and the methodologies, including code or algorithms, that were used to generate those data” (p. 10).</a:t>
            </a:r>
            <a:endParaRPr lang="en-US" dirty="0"/>
          </a:p>
        </p:txBody>
      </p:sp>
      <p:sp>
        <p:nvSpPr>
          <p:cNvPr id="4" name="Slide Number Placeholder 3"/>
          <p:cNvSpPr>
            <a:spLocks noGrp="1"/>
          </p:cNvSpPr>
          <p:nvPr>
            <p:ph type="sldNum" sz="quarter" idx="5"/>
          </p:nvPr>
        </p:nvSpPr>
        <p:spPr/>
        <p:txBody>
          <a:bodyPr/>
          <a:lstStyle/>
          <a:p>
            <a:fld id="{8D445151-4D2A-0D45-ABEB-03242BC4B4A5}" type="slidenum">
              <a:rPr lang="en-US" smtClean="0"/>
              <a:t>9</a:t>
            </a:fld>
            <a:endParaRPr lang="en-US"/>
          </a:p>
        </p:txBody>
      </p:sp>
    </p:spTree>
    <p:extLst>
      <p:ext uri="{BB962C8B-B14F-4D97-AF65-F5344CB8AC3E}">
        <p14:creationId xmlns:p14="http://schemas.microsoft.com/office/powerpoint/2010/main" val="3468340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pic>
        <p:nvPicPr>
          <p:cNvPr id="8" name="Picture 7" descr="cover_2.jpg"/>
          <p:cNvPicPr>
            <a:picLocks noChangeAspect="1"/>
          </p:cNvPicPr>
          <p:nvPr userDrawn="1"/>
        </p:nvPicPr>
        <p:blipFill>
          <a:blip r:embed="rId2">
            <a:alphaModFix/>
          </a:blip>
          <a:stretch>
            <a:fillRect/>
          </a:stretch>
        </p:blipFill>
        <p:spPr>
          <a:xfrm>
            <a:off x="0" y="-22413"/>
            <a:ext cx="9235440" cy="7059486"/>
          </a:xfrm>
          <a:prstGeom prst="rect">
            <a:avLst/>
          </a:prstGeom>
        </p:spPr>
      </p:pic>
      <p:sp>
        <p:nvSpPr>
          <p:cNvPr id="2" name="Title 1"/>
          <p:cNvSpPr>
            <a:spLocks noGrp="1"/>
          </p:cNvSpPr>
          <p:nvPr>
            <p:ph type="title"/>
          </p:nvPr>
        </p:nvSpPr>
        <p:spPr>
          <a:xfrm>
            <a:off x="457200" y="2598918"/>
            <a:ext cx="8253506"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098731"/>
            <a:ext cx="8253506"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587BC-2B8A-344E-8512-9E3CF23CCAE5}" type="datetime2">
              <a:rPr lang="en-US" smtClean="0"/>
              <a:t>Tuesday, September 20,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8D00A-B366-CC4B-9AE9-B2842C34DB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566ED7-8D0B-8740-B0A7-20ABE17684FB}" type="datetime2">
              <a:rPr lang="en-US" smtClean="0"/>
              <a:t>Tuesday, September 20,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8D00A-B366-CC4B-9AE9-B2842C34DB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1" name="Picture 10" descr="cover_2.jpg"/>
          <p:cNvPicPr>
            <a:picLocks noChangeAspect="1"/>
          </p:cNvPicPr>
          <p:nvPr userDrawn="1"/>
        </p:nvPicPr>
        <p:blipFill>
          <a:blip r:embed="rId2"/>
          <a:stretch>
            <a:fillRect/>
          </a:stretch>
        </p:blipFill>
        <p:spPr>
          <a:xfrm>
            <a:off x="0" y="0"/>
            <a:ext cx="9235440" cy="7126949"/>
          </a:xfrm>
          <a:prstGeom prst="rect">
            <a:avLst/>
          </a:prstGeom>
        </p:spPr>
      </p:pic>
      <p:sp>
        <p:nvSpPr>
          <p:cNvPr id="12" name="Title 1"/>
          <p:cNvSpPr>
            <a:spLocks noGrp="1"/>
          </p:cNvSpPr>
          <p:nvPr>
            <p:ph type="title"/>
          </p:nvPr>
        </p:nvSpPr>
        <p:spPr>
          <a:xfrm>
            <a:off x="457200" y="2598918"/>
            <a:ext cx="8253506" cy="1362075"/>
          </a:xfrm>
        </p:spPr>
        <p:txBody>
          <a:bodyPr anchor="t"/>
          <a:lstStyle>
            <a:lvl1pPr algn="l">
              <a:defRPr sz="4000" b="1" cap="all">
                <a:solidFill>
                  <a:schemeClr val="bg1"/>
                </a:solidFill>
              </a:defRPr>
            </a:lvl1pPr>
          </a:lstStyle>
          <a:p>
            <a:r>
              <a:rPr lang="en-US" dirty="0"/>
              <a:t>Click to edit Master title style</a:t>
            </a:r>
          </a:p>
        </p:txBody>
      </p:sp>
      <p:sp>
        <p:nvSpPr>
          <p:cNvPr id="13" name="Text Placeholder 2"/>
          <p:cNvSpPr>
            <a:spLocks noGrp="1"/>
          </p:cNvSpPr>
          <p:nvPr>
            <p:ph type="body" idx="1"/>
          </p:nvPr>
        </p:nvSpPr>
        <p:spPr>
          <a:xfrm>
            <a:off x="457200" y="1098731"/>
            <a:ext cx="8253506"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2D62"/>
              </a:buClr>
              <a:buFont typeface="Wingdings" charset="2"/>
              <a:buChar char="§"/>
              <a:defRPr/>
            </a:lvl1pPr>
            <a:lvl2pPr>
              <a:buClr>
                <a:srgbClr val="002D62"/>
              </a:buClr>
              <a:buFont typeface="Wingdings" charset="2"/>
              <a:buChar char="§"/>
              <a:defRPr/>
            </a:lvl2pPr>
            <a:lvl3pPr>
              <a:buClr>
                <a:srgbClr val="002D62"/>
              </a:buClr>
              <a:buFont typeface="Wingdings" charset="2"/>
              <a:buChar char="§"/>
              <a:defRPr/>
            </a:lvl3pPr>
            <a:lvl4pPr>
              <a:buClr>
                <a:srgbClr val="002D62"/>
              </a:buClr>
              <a:buFont typeface="Wingdings" charset="2"/>
              <a:buChar char="§"/>
              <a:defRPr/>
            </a:lvl4pPr>
            <a:lvl5pPr>
              <a:buClr>
                <a:srgbClr val="002D62"/>
              </a:buClr>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4FC8EA-9377-CC44-8B5B-9E9C22F2FFA8}" type="datetime2">
              <a:rPr lang="en-US" smtClean="0"/>
              <a:t>Tuesday, September 20,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8D00A-B366-CC4B-9AE9-B2842C34DBD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844E64-9930-5745-BB72-145734CB064B}" type="datetime2">
              <a:rPr lang="en-US" smtClean="0"/>
              <a:t>Tuesday, September 20,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8D00A-B366-CC4B-9AE9-B2842C34DB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E617F5-C343-BB4B-895A-75A345805CBC}" type="datetime2">
              <a:rPr lang="en-US" smtClean="0"/>
              <a:t>Tuesday, September 20,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8D00A-B366-CC4B-9AE9-B2842C34DB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AA32A1-C821-E84E-A3BE-369BF11C4725}" type="datetime2">
              <a:rPr lang="en-US" smtClean="0"/>
              <a:t>Tuesday, September 20,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8D00A-B366-CC4B-9AE9-B2842C34DB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F211B-C5A9-B34E-A459-855A8749850A}" type="datetime2">
              <a:rPr lang="en-US" smtClean="0"/>
              <a:t>Tuesday, September 20,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8D00A-B366-CC4B-9AE9-B2842C34DB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C433CA-6AE0-9B4F-BB8E-ABD7FEE35C34}" type="datetime2">
              <a:rPr lang="en-US" smtClean="0"/>
              <a:t>Tuesday, September 20,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8D00A-B366-CC4B-9AE9-B2842C34DB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10369-3023-F942-BBFC-34385F1DA20C}" type="datetime2">
              <a:rPr lang="en-US" smtClean="0"/>
              <a:t>Tuesday, September 20,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8D00A-B366-CC4B-9AE9-B2842C34DBD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463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13331" y="6356350"/>
            <a:ext cx="1817128" cy="365125"/>
          </a:xfrm>
          <a:prstGeom prst="rect">
            <a:avLst/>
          </a:prstGeom>
        </p:spPr>
        <p:txBody>
          <a:bodyPr vert="horz" lIns="91440" tIns="45720" rIns="91440" bIns="45720" rtlCol="0" anchor="ctr"/>
          <a:lstStyle>
            <a:lvl1pPr algn="l">
              <a:defRPr sz="1200">
                <a:solidFill>
                  <a:srgbClr val="002D62"/>
                </a:solidFill>
                <a:latin typeface="Arial Narrow"/>
                <a:cs typeface="Arial Narrow"/>
              </a:defRPr>
            </a:lvl1pPr>
          </a:lstStyle>
          <a:p>
            <a:fld id="{D6844C3B-3748-8748-80AA-6034336FE59E}" type="datetime2">
              <a:rPr lang="en-US" smtClean="0"/>
              <a:t>Tuesday, September 20, 2022</a:t>
            </a:fld>
            <a:endParaRPr lang="en-US" dirty="0"/>
          </a:p>
        </p:txBody>
      </p:sp>
      <p:sp>
        <p:nvSpPr>
          <p:cNvPr id="5" name="Footer Placeholder 4"/>
          <p:cNvSpPr>
            <a:spLocks noGrp="1"/>
          </p:cNvSpPr>
          <p:nvPr>
            <p:ph type="ftr" sz="quarter" idx="3"/>
          </p:nvPr>
        </p:nvSpPr>
        <p:spPr>
          <a:xfrm>
            <a:off x="3004768" y="6356350"/>
            <a:ext cx="5026483" cy="365125"/>
          </a:xfrm>
          <a:prstGeom prst="rect">
            <a:avLst/>
          </a:prstGeom>
        </p:spPr>
        <p:txBody>
          <a:bodyPr vert="horz" lIns="91440" tIns="45720" rIns="91440" bIns="45720" rtlCol="0" anchor="ctr"/>
          <a:lstStyle>
            <a:lvl1pPr algn="l">
              <a:defRPr sz="1200">
                <a:solidFill>
                  <a:srgbClr val="002D62"/>
                </a:solidFill>
                <a:latin typeface="Arial Narrow"/>
                <a:cs typeface="Arial Narrow"/>
              </a:defRPr>
            </a:lvl1pPr>
          </a:lstStyle>
          <a:p>
            <a:endParaRPr lang="en-US" dirty="0"/>
          </a:p>
        </p:txBody>
      </p:sp>
      <p:sp>
        <p:nvSpPr>
          <p:cNvPr id="6" name="Slide Number Placeholder 5"/>
          <p:cNvSpPr>
            <a:spLocks noGrp="1"/>
          </p:cNvSpPr>
          <p:nvPr>
            <p:ph type="sldNum" sz="quarter" idx="4"/>
          </p:nvPr>
        </p:nvSpPr>
        <p:spPr>
          <a:xfrm>
            <a:off x="457200" y="6356350"/>
            <a:ext cx="368752" cy="365125"/>
          </a:xfrm>
          <a:prstGeom prst="rect">
            <a:avLst/>
          </a:prstGeom>
        </p:spPr>
        <p:txBody>
          <a:bodyPr vert="horz" lIns="91440" tIns="45720" rIns="91440" bIns="45720" rtlCol="0" anchor="ctr"/>
          <a:lstStyle>
            <a:lvl1pPr algn="l">
              <a:defRPr sz="1200">
                <a:solidFill>
                  <a:srgbClr val="002D62"/>
                </a:solidFill>
                <a:latin typeface="Arial Narrow"/>
                <a:cs typeface="Arial Narrow"/>
              </a:defRPr>
            </a:lvl1pPr>
          </a:lstStyle>
          <a:p>
            <a:fld id="{B0F8D00A-B366-CC4B-9AE9-B2842C34DBD7}" type="slidenum">
              <a:rPr lang="en-US" smtClean="0"/>
              <a:pPr/>
              <a:t>‹#›</a:t>
            </a:fld>
            <a:endParaRPr lang="en-US"/>
          </a:p>
        </p:txBody>
      </p:sp>
      <p:pic>
        <p:nvPicPr>
          <p:cNvPr id="8" name="Picture 7" descr="signature-vertical-informal.png"/>
          <p:cNvPicPr>
            <a:picLocks noChangeAspect="1"/>
          </p:cNvPicPr>
          <p:nvPr userDrawn="1"/>
        </p:nvPicPr>
        <p:blipFill>
          <a:blip r:embed="rId13"/>
          <a:stretch>
            <a:fillRect/>
          </a:stretch>
        </p:blipFill>
        <p:spPr>
          <a:xfrm>
            <a:off x="8229600" y="6264275"/>
            <a:ext cx="457200" cy="4572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457200" rtl="0" eaLnBrk="1" latinLnBrk="0" hangingPunct="1">
        <a:spcBef>
          <a:spcPct val="0"/>
        </a:spcBef>
        <a:buNone/>
        <a:defRPr sz="3600" b="1" kern="1200" cap="all">
          <a:solidFill>
            <a:srgbClr val="002D62"/>
          </a:solidFill>
          <a:latin typeface="Arial Narrow"/>
          <a:ea typeface="+mj-ea"/>
          <a:cs typeface="Arial Narrow"/>
        </a:defRPr>
      </a:lvl1pPr>
    </p:titleStyle>
    <p:bodyStyle>
      <a:lvl1pPr marL="342900" indent="-342900" algn="l" defTabSz="457200" rtl="0" eaLnBrk="1" latinLnBrk="0" hangingPunct="1">
        <a:spcBef>
          <a:spcPct val="20000"/>
        </a:spcBef>
        <a:buClr>
          <a:srgbClr val="002D62"/>
        </a:buClr>
        <a:buFont typeface="Wingdings" charset="2"/>
        <a:buChar char="§"/>
        <a:defRPr sz="3200" kern="1200">
          <a:solidFill>
            <a:srgbClr val="002D62"/>
          </a:solidFill>
          <a:latin typeface="Arial Narrow"/>
          <a:ea typeface="+mn-ea"/>
          <a:cs typeface="Arial Narrow"/>
        </a:defRPr>
      </a:lvl1pPr>
      <a:lvl2pPr marL="742950" indent="-285750" algn="l" defTabSz="457200" rtl="0" eaLnBrk="1" latinLnBrk="0" hangingPunct="1">
        <a:spcBef>
          <a:spcPct val="20000"/>
        </a:spcBef>
        <a:buClr>
          <a:srgbClr val="002D62"/>
        </a:buClr>
        <a:buFont typeface="Wingdings" charset="2"/>
        <a:buChar char="§"/>
        <a:defRPr sz="2800" kern="1200">
          <a:solidFill>
            <a:srgbClr val="002D62"/>
          </a:solidFill>
          <a:latin typeface="Arial Narrow"/>
          <a:ea typeface="+mn-ea"/>
          <a:cs typeface="Arial Narrow"/>
        </a:defRPr>
      </a:lvl2pPr>
      <a:lvl3pPr marL="1143000" indent="-228600" algn="l" defTabSz="457200" rtl="0" eaLnBrk="1" latinLnBrk="0" hangingPunct="1">
        <a:spcBef>
          <a:spcPct val="20000"/>
        </a:spcBef>
        <a:buClr>
          <a:srgbClr val="002D62"/>
        </a:buClr>
        <a:buFont typeface="Wingdings" charset="2"/>
        <a:buChar char="§"/>
        <a:defRPr sz="2400" kern="1200">
          <a:solidFill>
            <a:srgbClr val="002D62"/>
          </a:solidFill>
          <a:latin typeface="Arial Narrow"/>
          <a:ea typeface="+mn-ea"/>
          <a:cs typeface="Arial Narrow"/>
        </a:defRPr>
      </a:lvl3pPr>
      <a:lvl4pPr marL="1600200" indent="-228600" algn="l" defTabSz="457200" rtl="0" eaLnBrk="1" latinLnBrk="0" hangingPunct="1">
        <a:spcBef>
          <a:spcPct val="20000"/>
        </a:spcBef>
        <a:buClr>
          <a:srgbClr val="002D62"/>
        </a:buClr>
        <a:buFont typeface="Wingdings" charset="2"/>
        <a:buChar char="§"/>
        <a:defRPr sz="2000" kern="1200">
          <a:solidFill>
            <a:srgbClr val="002D62"/>
          </a:solidFill>
          <a:latin typeface="Arial Narrow"/>
          <a:ea typeface="+mn-ea"/>
          <a:cs typeface="Arial Narrow"/>
        </a:defRPr>
      </a:lvl4pPr>
      <a:lvl5pPr marL="2057400" indent="-228600" algn="l" defTabSz="457200" rtl="0" eaLnBrk="1" latinLnBrk="0" hangingPunct="1">
        <a:spcBef>
          <a:spcPct val="20000"/>
        </a:spcBef>
        <a:buClr>
          <a:srgbClr val="002D62"/>
        </a:buClr>
        <a:buFont typeface="Wingdings" charset="2"/>
        <a:buChar char="§"/>
        <a:defRPr sz="2000" kern="1200">
          <a:solidFill>
            <a:srgbClr val="002D62"/>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307" y="2598918"/>
            <a:ext cx="8685064" cy="2355933"/>
          </a:xfrm>
        </p:spPr>
        <p:txBody>
          <a:bodyPr>
            <a:normAutofit fontScale="90000"/>
          </a:bodyPr>
          <a:lstStyle/>
          <a:p>
            <a:r>
              <a:rPr lang="en-US" dirty="0"/>
              <a:t>REIMAGINING THE EDUCATION RESEARCH COMMONS:	</a:t>
            </a:r>
            <a:r>
              <a:rPr lang="en-US" i="1" dirty="0"/>
              <a:t>TOWARD EPISTEMIC JUSTICE</a:t>
            </a:r>
            <a:br>
              <a:rPr lang="en-US" dirty="0"/>
            </a:br>
            <a:endParaRPr lang="en-US" dirty="0"/>
          </a:p>
        </p:txBody>
      </p:sp>
      <p:sp>
        <p:nvSpPr>
          <p:cNvPr id="5" name="Text Placeholder 4"/>
          <p:cNvSpPr>
            <a:spLocks noGrp="1"/>
          </p:cNvSpPr>
          <p:nvPr>
            <p:ph type="body" idx="1"/>
          </p:nvPr>
        </p:nvSpPr>
        <p:spPr>
          <a:xfrm>
            <a:off x="328307" y="1098731"/>
            <a:ext cx="8382399" cy="1500187"/>
          </a:xfrm>
        </p:spPr>
        <p:txBody>
          <a:bodyPr/>
          <a:lstStyle/>
          <a:p>
            <a:pPr>
              <a:spcBef>
                <a:spcPts val="0"/>
              </a:spcBef>
            </a:pPr>
            <a:r>
              <a:rPr lang="en-US" sz="2400" dirty="0"/>
              <a:t>Presidential Session</a:t>
            </a:r>
          </a:p>
          <a:p>
            <a:pPr>
              <a:spcBef>
                <a:spcPts val="0"/>
              </a:spcBef>
            </a:pPr>
            <a:r>
              <a:rPr lang="en-US" sz="2400" dirty="0"/>
              <a:t>Annual Meeting of the American Educational Research Association</a:t>
            </a:r>
          </a:p>
          <a:p>
            <a:pPr>
              <a:spcBef>
                <a:spcPts val="0"/>
              </a:spcBef>
            </a:pPr>
            <a:r>
              <a:rPr lang="en-US" sz="2400" dirty="0"/>
              <a:t>April 22, 2022</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1DB835-38A7-42ED-8746-C72042236BEB}"/>
              </a:ext>
            </a:extLst>
          </p:cNvPr>
          <p:cNvSpPr>
            <a:spLocks noGrp="1"/>
          </p:cNvSpPr>
          <p:nvPr>
            <p:ph type="title"/>
          </p:nvPr>
        </p:nvSpPr>
        <p:spPr/>
        <p:txBody>
          <a:bodyPr/>
          <a:lstStyle/>
          <a:p>
            <a:endParaRPr lang="en-US" dirty="0"/>
          </a:p>
        </p:txBody>
      </p:sp>
      <p:pic>
        <p:nvPicPr>
          <p:cNvPr id="9" name="Picture 8">
            <a:extLst>
              <a:ext uri="{FF2B5EF4-FFF2-40B4-BE49-F238E27FC236}">
                <a16:creationId xmlns:a16="http://schemas.microsoft.com/office/drawing/2014/main" id="{6791B221-9F54-402C-8E60-6F91EEFBF705}"/>
              </a:ext>
            </a:extLst>
          </p:cNvPr>
          <p:cNvPicPr>
            <a:picLocks noChangeAspect="1"/>
          </p:cNvPicPr>
          <p:nvPr/>
        </p:nvPicPr>
        <p:blipFill>
          <a:blip r:embed="rId3"/>
          <a:stretch>
            <a:fillRect/>
          </a:stretch>
        </p:blipFill>
        <p:spPr>
          <a:xfrm>
            <a:off x="1337648" y="2664502"/>
            <a:ext cx="6468703" cy="3382593"/>
          </a:xfrm>
          <a:prstGeom prst="rect">
            <a:avLst/>
          </a:prstGeom>
          <a:ln>
            <a:solidFill>
              <a:schemeClr val="accent1"/>
            </a:solidFill>
          </a:ln>
        </p:spPr>
      </p:pic>
      <p:pic>
        <p:nvPicPr>
          <p:cNvPr id="6" name="Content Placeholder 5">
            <a:extLst>
              <a:ext uri="{FF2B5EF4-FFF2-40B4-BE49-F238E27FC236}">
                <a16:creationId xmlns:a16="http://schemas.microsoft.com/office/drawing/2014/main" id="{E5344480-D40D-4375-84A2-6705D47ED7B3}"/>
              </a:ext>
            </a:extLst>
          </p:cNvPr>
          <p:cNvPicPr>
            <a:picLocks noGrp="1" noChangeAspect="1"/>
          </p:cNvPicPr>
          <p:nvPr>
            <p:ph idx="1"/>
          </p:nvPr>
        </p:nvPicPr>
        <p:blipFill>
          <a:blip r:embed="rId4"/>
          <a:stretch>
            <a:fillRect/>
          </a:stretch>
        </p:blipFill>
        <p:spPr>
          <a:xfrm>
            <a:off x="1337648" y="646411"/>
            <a:ext cx="6468703" cy="2303573"/>
          </a:xfrm>
          <a:prstGeom prst="rect">
            <a:avLst/>
          </a:prstGeom>
        </p:spPr>
      </p:pic>
    </p:spTree>
    <p:extLst>
      <p:ext uri="{BB962C8B-B14F-4D97-AF65-F5344CB8AC3E}">
        <p14:creationId xmlns:p14="http://schemas.microsoft.com/office/powerpoint/2010/main" val="1066691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E6DF-1F77-4B23-B4A0-7235758B174E}"/>
              </a:ext>
            </a:extLst>
          </p:cNvPr>
          <p:cNvSpPr>
            <a:spLocks noGrp="1"/>
          </p:cNvSpPr>
          <p:nvPr>
            <p:ph type="title"/>
          </p:nvPr>
        </p:nvSpPr>
        <p:spPr>
          <a:xfrm>
            <a:off x="457200" y="76018"/>
            <a:ext cx="8229600" cy="1143000"/>
          </a:xfrm>
        </p:spPr>
        <p:txBody>
          <a:bodyPr>
            <a:noAutofit/>
          </a:bodyPr>
          <a:lstStyle/>
          <a:p>
            <a:r>
              <a:rPr lang="en-US" sz="3200" dirty="0"/>
              <a:t>Epistemic Goals in Annual Meeting Theme</a:t>
            </a:r>
          </a:p>
        </p:txBody>
      </p:sp>
      <p:sp>
        <p:nvSpPr>
          <p:cNvPr id="3" name="Content Placeholder 2">
            <a:extLst>
              <a:ext uri="{FF2B5EF4-FFF2-40B4-BE49-F238E27FC236}">
                <a16:creationId xmlns:a16="http://schemas.microsoft.com/office/drawing/2014/main" id="{6089E2F0-8260-4353-9D49-23C88AD847D4}"/>
              </a:ext>
            </a:extLst>
          </p:cNvPr>
          <p:cNvSpPr>
            <a:spLocks noGrp="1"/>
          </p:cNvSpPr>
          <p:nvPr>
            <p:ph idx="1"/>
          </p:nvPr>
        </p:nvSpPr>
        <p:spPr>
          <a:xfrm>
            <a:off x="457200" y="1182657"/>
            <a:ext cx="8004030" cy="4255641"/>
          </a:xfrm>
        </p:spPr>
        <p:txBody>
          <a:bodyPr>
            <a:normAutofit/>
          </a:bodyPr>
          <a:lstStyle/>
          <a:p>
            <a:r>
              <a:rPr lang="en-US" dirty="0"/>
              <a:t>Call for “systems that honor the full range of knowing” (i.e., across “human experiences, identities, and practices”) </a:t>
            </a:r>
          </a:p>
          <a:p>
            <a:r>
              <a:rPr lang="en-US" dirty="0"/>
              <a:t>Answering this call requires reimagining the commons</a:t>
            </a:r>
          </a:p>
          <a:p>
            <a:r>
              <a:rPr lang="en-US" dirty="0"/>
              <a:t>We need a commons that encourages learning across different knowledges and ways of knowing </a:t>
            </a:r>
          </a:p>
        </p:txBody>
      </p:sp>
      <p:pic>
        <p:nvPicPr>
          <p:cNvPr id="4" name="Picture 3">
            <a:extLst>
              <a:ext uri="{FF2B5EF4-FFF2-40B4-BE49-F238E27FC236}">
                <a16:creationId xmlns:a16="http://schemas.microsoft.com/office/drawing/2014/main" id="{67066FE6-3DB3-4C05-B425-9E1FCF1BBC17}"/>
              </a:ext>
            </a:extLst>
          </p:cNvPr>
          <p:cNvPicPr>
            <a:picLocks noChangeAspect="1"/>
          </p:cNvPicPr>
          <p:nvPr/>
        </p:nvPicPr>
        <p:blipFill>
          <a:blip r:embed="rId3"/>
          <a:stretch>
            <a:fillRect/>
          </a:stretch>
        </p:blipFill>
        <p:spPr>
          <a:xfrm>
            <a:off x="231630" y="5032998"/>
            <a:ext cx="7797460" cy="1511939"/>
          </a:xfrm>
          <a:prstGeom prst="rect">
            <a:avLst/>
          </a:prstGeom>
        </p:spPr>
      </p:pic>
    </p:spTree>
    <p:extLst>
      <p:ext uri="{BB962C8B-B14F-4D97-AF65-F5344CB8AC3E}">
        <p14:creationId xmlns:p14="http://schemas.microsoft.com/office/powerpoint/2010/main" val="2348600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C29F9D-D7CE-4FCD-AFC9-D0CF226E0548}"/>
              </a:ext>
            </a:extLst>
          </p:cNvPr>
          <p:cNvSpPr>
            <a:spLocks noGrp="1"/>
          </p:cNvSpPr>
          <p:nvPr>
            <p:ph idx="1"/>
          </p:nvPr>
        </p:nvSpPr>
        <p:spPr>
          <a:xfrm>
            <a:off x="378501" y="242597"/>
            <a:ext cx="8386997" cy="5721868"/>
          </a:xfrm>
        </p:spPr>
        <p:txBody>
          <a:bodyPr>
            <a:normAutofit/>
          </a:bodyPr>
          <a:lstStyle/>
          <a:p>
            <a:pPr marL="0" indent="0">
              <a:spcBef>
                <a:spcPts val="0"/>
              </a:spcBef>
              <a:buNone/>
            </a:pPr>
            <a:r>
              <a:rPr lang="en-US" sz="4000" dirty="0"/>
              <a:t>Who has voice and who doesn’t? Are voices interacting with equal agency and power? In whose terms are they communicating? Who is being understood and who isn’t (and at what cost)? Who is being believed? And who is even being acknowledged and engaged with? </a:t>
            </a:r>
          </a:p>
          <a:p>
            <a:pPr marL="0" indent="0">
              <a:spcBef>
                <a:spcPts val="0"/>
              </a:spcBef>
              <a:buNone/>
            </a:pPr>
            <a:endParaRPr lang="en-US" sz="4000" dirty="0"/>
          </a:p>
          <a:p>
            <a:pPr marL="0" indent="0">
              <a:spcBef>
                <a:spcPts val="0"/>
              </a:spcBef>
              <a:buNone/>
            </a:pPr>
            <a:r>
              <a:rPr lang="en-US" sz="4000" dirty="0"/>
              <a:t>	</a:t>
            </a:r>
            <a:r>
              <a:rPr lang="en-US" sz="3600" dirty="0"/>
              <a:t>			(Kidd, Medina, &amp; </a:t>
            </a:r>
            <a:r>
              <a:rPr lang="en-US" sz="3600" dirty="0" err="1"/>
              <a:t>Pohlhaus</a:t>
            </a:r>
            <a:r>
              <a:rPr lang="en-US" sz="3600" dirty="0"/>
              <a:t>, 2017, 1)</a:t>
            </a:r>
          </a:p>
        </p:txBody>
      </p:sp>
      <p:sp>
        <p:nvSpPr>
          <p:cNvPr id="2" name="TextBox 1">
            <a:extLst>
              <a:ext uri="{FF2B5EF4-FFF2-40B4-BE49-F238E27FC236}">
                <a16:creationId xmlns:a16="http://schemas.microsoft.com/office/drawing/2014/main" id="{8A64D790-B0AA-2245-8C63-0B2083DD5336}"/>
              </a:ext>
            </a:extLst>
          </p:cNvPr>
          <p:cNvSpPr txBox="1"/>
          <p:nvPr/>
        </p:nvSpPr>
        <p:spPr>
          <a:xfrm>
            <a:off x="378501" y="6247437"/>
            <a:ext cx="7683148" cy="584775"/>
          </a:xfrm>
          <a:prstGeom prst="rect">
            <a:avLst/>
          </a:prstGeom>
          <a:noFill/>
          <a:ln>
            <a:solidFill>
              <a:schemeClr val="tx1"/>
            </a:solidFill>
          </a:ln>
        </p:spPr>
        <p:txBody>
          <a:bodyPr wrap="square" rtlCol="0">
            <a:spAutoFit/>
          </a:bodyPr>
          <a:lstStyle/>
          <a:p>
            <a:r>
              <a:rPr lang="en-US" sz="1600" dirty="0" err="1"/>
              <a:t>Pohlhaus</a:t>
            </a:r>
            <a:r>
              <a:rPr lang="en-US" sz="1600" dirty="0"/>
              <a:t> Jr., G. (2017). Varieties of epistemic injustice. In I. Kidd, J. Medina, G. </a:t>
            </a:r>
            <a:r>
              <a:rPr lang="en-US" sz="1600" dirty="0" err="1"/>
              <a:t>Pohlhaus</a:t>
            </a:r>
            <a:r>
              <a:rPr lang="en-US" sz="1600" dirty="0"/>
              <a:t> Jr. (Eds.), </a:t>
            </a:r>
            <a:r>
              <a:rPr lang="en-US" sz="1600" i="1" dirty="0"/>
              <a:t>The Routledge handbook of epistemic injustice </a:t>
            </a:r>
            <a:r>
              <a:rPr lang="en-US" sz="1600" dirty="0"/>
              <a:t>(pp. 13-26). Routledge. </a:t>
            </a:r>
          </a:p>
        </p:txBody>
      </p:sp>
    </p:spTree>
    <p:extLst>
      <p:ext uri="{BB962C8B-B14F-4D97-AF65-F5344CB8AC3E}">
        <p14:creationId xmlns:p14="http://schemas.microsoft.com/office/powerpoint/2010/main" val="3338653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C29F9D-D7CE-4FCD-AFC9-D0CF226E0548}"/>
              </a:ext>
            </a:extLst>
          </p:cNvPr>
          <p:cNvSpPr>
            <a:spLocks noGrp="1"/>
          </p:cNvSpPr>
          <p:nvPr>
            <p:ph idx="1"/>
          </p:nvPr>
        </p:nvSpPr>
        <p:spPr>
          <a:xfrm>
            <a:off x="378501" y="242597"/>
            <a:ext cx="8386997" cy="5721868"/>
          </a:xfrm>
        </p:spPr>
        <p:txBody>
          <a:bodyPr>
            <a:normAutofit/>
          </a:bodyPr>
          <a:lstStyle/>
          <a:p>
            <a:pPr marL="0" indent="0">
              <a:spcBef>
                <a:spcPts val="0"/>
              </a:spcBef>
              <a:buNone/>
            </a:pPr>
            <a:r>
              <a:rPr lang="en-US" sz="4000" dirty="0"/>
              <a:t>Who has voice and who doesn’t? Are voices interacting with equal agency and power? In whose terms are they communicating? Who is being understood and who isn’t (and at what cost)? Who is being believed? And who is even being acknowledged and engaged with? </a:t>
            </a:r>
          </a:p>
          <a:p>
            <a:pPr marL="0" indent="0">
              <a:spcBef>
                <a:spcPts val="0"/>
              </a:spcBef>
              <a:buNone/>
            </a:pPr>
            <a:endParaRPr lang="en-US" sz="4000" dirty="0"/>
          </a:p>
          <a:p>
            <a:pPr marL="0" indent="0">
              <a:spcBef>
                <a:spcPts val="0"/>
              </a:spcBef>
              <a:buNone/>
            </a:pPr>
            <a:r>
              <a:rPr lang="en-US" sz="4000" dirty="0"/>
              <a:t>	</a:t>
            </a:r>
            <a:r>
              <a:rPr lang="en-US" sz="3600" dirty="0"/>
              <a:t>			(Kidd, Medina, &amp; </a:t>
            </a:r>
            <a:r>
              <a:rPr lang="en-US" sz="3600" dirty="0" err="1"/>
              <a:t>Pohlhaus</a:t>
            </a:r>
            <a:r>
              <a:rPr lang="en-US" sz="3600" dirty="0"/>
              <a:t>, 2017, 1)</a:t>
            </a:r>
          </a:p>
        </p:txBody>
      </p:sp>
      <p:sp>
        <p:nvSpPr>
          <p:cNvPr id="2" name="TextBox 1">
            <a:extLst>
              <a:ext uri="{FF2B5EF4-FFF2-40B4-BE49-F238E27FC236}">
                <a16:creationId xmlns:a16="http://schemas.microsoft.com/office/drawing/2014/main" id="{8A64D790-B0AA-2245-8C63-0B2083DD5336}"/>
              </a:ext>
            </a:extLst>
          </p:cNvPr>
          <p:cNvSpPr txBox="1"/>
          <p:nvPr/>
        </p:nvSpPr>
        <p:spPr>
          <a:xfrm>
            <a:off x="378501" y="6247437"/>
            <a:ext cx="7683148" cy="584775"/>
          </a:xfrm>
          <a:prstGeom prst="rect">
            <a:avLst/>
          </a:prstGeom>
          <a:noFill/>
          <a:ln>
            <a:solidFill>
              <a:schemeClr val="tx1"/>
            </a:solidFill>
          </a:ln>
        </p:spPr>
        <p:txBody>
          <a:bodyPr wrap="square" rtlCol="0">
            <a:spAutoFit/>
          </a:bodyPr>
          <a:lstStyle/>
          <a:p>
            <a:r>
              <a:rPr lang="en-US" sz="1600" dirty="0" err="1"/>
              <a:t>Pohlhaus</a:t>
            </a:r>
            <a:r>
              <a:rPr lang="en-US" sz="1600" dirty="0"/>
              <a:t> Jr., G. (2017). Varieties of epistemic injustice. In I. Kidd, J. Medina, G. </a:t>
            </a:r>
            <a:r>
              <a:rPr lang="en-US" sz="1600" dirty="0" err="1"/>
              <a:t>Pohlhaus</a:t>
            </a:r>
            <a:r>
              <a:rPr lang="en-US" sz="1600" dirty="0"/>
              <a:t> Jr. (Eds.), </a:t>
            </a:r>
            <a:r>
              <a:rPr lang="en-US" sz="1600" i="1" dirty="0"/>
              <a:t>The Routledge handbook of epistemic injustice </a:t>
            </a:r>
            <a:r>
              <a:rPr lang="en-US" sz="1600" dirty="0"/>
              <a:t>(pp. 13-26). Routledge. </a:t>
            </a:r>
          </a:p>
        </p:txBody>
      </p:sp>
    </p:spTree>
    <p:extLst>
      <p:ext uri="{BB962C8B-B14F-4D97-AF65-F5344CB8AC3E}">
        <p14:creationId xmlns:p14="http://schemas.microsoft.com/office/powerpoint/2010/main" val="3027096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C29F9D-D7CE-4FCD-AFC9-D0CF226E0548}"/>
              </a:ext>
            </a:extLst>
          </p:cNvPr>
          <p:cNvSpPr>
            <a:spLocks noGrp="1"/>
          </p:cNvSpPr>
          <p:nvPr>
            <p:ph idx="1"/>
          </p:nvPr>
        </p:nvSpPr>
        <p:spPr>
          <a:xfrm>
            <a:off x="228599" y="186612"/>
            <a:ext cx="8686801" cy="6001787"/>
          </a:xfrm>
        </p:spPr>
        <p:txBody>
          <a:bodyPr>
            <a:normAutofit/>
          </a:bodyPr>
          <a:lstStyle/>
          <a:p>
            <a:pPr marL="0" indent="0">
              <a:spcBef>
                <a:spcPts val="0"/>
              </a:spcBef>
              <a:buNone/>
            </a:pPr>
            <a:r>
              <a:rPr kumimoji="0" lang="en-US" sz="3000" b="0" i="0" u="none" strike="noStrike" kern="1200" cap="none" spc="-50" normalizeH="0" baseline="0" noProof="0" dirty="0">
                <a:ln>
                  <a:noFill/>
                </a:ln>
                <a:effectLst/>
                <a:uLnTx/>
                <a:uFillTx/>
                <a:latin typeface="Arial" panose="020B0604020202020204" pitchFamily="34" charset="0"/>
                <a:ea typeface="+mj-ea"/>
                <a:cs typeface="Arial" panose="020B0604020202020204" pitchFamily="34" charset="0"/>
              </a:rPr>
              <a:t>“[We need to interrogate] who has the ability to set agendas, standards, and norms; to make decisions and [define] the conditions of participation; and ultimately, to control how knowledge infrastructures are built.” </a:t>
            </a:r>
            <a:br>
              <a:rPr kumimoji="0" lang="en-US" sz="3000" b="0" i="0" u="none" strike="noStrike" kern="1200" cap="none" spc="-50" normalizeH="0" baseline="0" noProof="0" dirty="0">
                <a:ln>
                  <a:noFill/>
                </a:ln>
                <a:effectLst/>
                <a:uLnTx/>
                <a:uFillTx/>
                <a:latin typeface="Arial" panose="020B0604020202020204" pitchFamily="34" charset="0"/>
                <a:ea typeface="+mj-ea"/>
                <a:cs typeface="Arial" panose="020B0604020202020204" pitchFamily="34" charset="0"/>
              </a:rPr>
            </a:br>
            <a:br>
              <a:rPr kumimoji="0" lang="en-US" sz="3000" b="0" i="0" u="none" strike="noStrike" kern="1200" cap="none" spc="-50" normalizeH="0" baseline="0" noProof="0" dirty="0">
                <a:ln>
                  <a:noFill/>
                </a:ln>
                <a:effectLst/>
                <a:uLnTx/>
                <a:uFillTx/>
                <a:latin typeface="Arial" panose="020B0604020202020204" pitchFamily="34" charset="0"/>
                <a:ea typeface="+mj-ea"/>
                <a:cs typeface="Arial" panose="020B0604020202020204" pitchFamily="34" charset="0"/>
              </a:rPr>
            </a:br>
            <a:r>
              <a:rPr kumimoji="0" lang="en-US" sz="3000" b="0" i="0" u="none" strike="noStrike" kern="1200" cap="none" spc="-50" normalizeH="0" baseline="0" noProof="0" dirty="0">
                <a:ln>
                  <a:noFill/>
                </a:ln>
                <a:effectLst/>
                <a:uLnTx/>
                <a:uFillTx/>
                <a:latin typeface="Arial" panose="020B0604020202020204" pitchFamily="34" charset="0"/>
                <a:ea typeface="+mj-ea"/>
                <a:cs typeface="Arial" panose="020B0604020202020204" pitchFamily="34" charset="0"/>
              </a:rPr>
              <a:t>“[We need dialogue that] nurtures curiosity, appreciation, and respect for diverse ways of knowing the world… [along with] time and space…to develop collaborative imaginaries for more just and equitable knowledge infrastructures.”</a:t>
            </a:r>
          </a:p>
          <a:p>
            <a:pPr marL="0" indent="0" algn="r">
              <a:spcBef>
                <a:spcPts val="0"/>
              </a:spcBef>
              <a:buNone/>
            </a:pP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Albornoz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Okune</a:t>
            </a:r>
            <a:r>
              <a:rPr lang="en-US" sz="2400" dirty="0">
                <a:latin typeface="Arial" panose="020B0604020202020204" pitchFamily="34" charset="0"/>
                <a:cs typeface="Arial" panose="020B0604020202020204" pitchFamily="34" charset="0"/>
              </a:rPr>
              <a:t>, &amp; Chan, 2020, 71-4)</a:t>
            </a:r>
          </a:p>
        </p:txBody>
      </p:sp>
      <p:sp>
        <p:nvSpPr>
          <p:cNvPr id="6" name="Rectangle 5">
            <a:extLst>
              <a:ext uri="{FF2B5EF4-FFF2-40B4-BE49-F238E27FC236}">
                <a16:creationId xmlns:a16="http://schemas.microsoft.com/office/drawing/2014/main" id="{66965917-9CC3-4242-8CE6-895C806E0CB4}"/>
              </a:ext>
            </a:extLst>
          </p:cNvPr>
          <p:cNvSpPr/>
          <p:nvPr/>
        </p:nvSpPr>
        <p:spPr>
          <a:xfrm>
            <a:off x="457199" y="6027003"/>
            <a:ext cx="7576457" cy="830997"/>
          </a:xfrm>
          <a:prstGeom prst="rect">
            <a:avLst/>
          </a:prstGeom>
          <a:ln>
            <a:solidFill>
              <a:schemeClr val="tx1"/>
            </a:solidFill>
          </a:ln>
        </p:spPr>
        <p:txBody>
          <a:bodyPr wrap="square">
            <a:spAutoFit/>
          </a:bodyPr>
          <a:lstStyle/>
          <a:p>
            <a:pPr indent="-457200"/>
            <a:r>
              <a:rPr lang="en-US" sz="1600" dirty="0" err="1"/>
              <a:t>Albornoz</a:t>
            </a:r>
            <a:r>
              <a:rPr lang="en-US" sz="1600" dirty="0"/>
              <a:t>, D., </a:t>
            </a:r>
            <a:r>
              <a:rPr lang="en-US" sz="1600" dirty="0" err="1"/>
              <a:t>Okune</a:t>
            </a:r>
            <a:r>
              <a:rPr lang="en-US" sz="1600" dirty="0"/>
              <a:t>, A., &amp; Chan, L. (2020). Can open scholarly practices redress epistemic injustice? In M. P. Eve &amp; J. Gray (Eds.), </a:t>
            </a:r>
            <a:r>
              <a:rPr lang="en-US" sz="1600" i="1" dirty="0"/>
              <a:t>Reassembling scholarly communications: Histories, infrastructures, and global politics of open access </a:t>
            </a:r>
            <a:r>
              <a:rPr lang="en-US" sz="1600" dirty="0"/>
              <a:t>(pp. 65-79). MIT Press. </a:t>
            </a:r>
          </a:p>
        </p:txBody>
      </p:sp>
    </p:spTree>
    <p:extLst>
      <p:ext uri="{BB962C8B-B14F-4D97-AF65-F5344CB8AC3E}">
        <p14:creationId xmlns:p14="http://schemas.microsoft.com/office/powerpoint/2010/main" val="2536370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C29F9D-D7CE-4FCD-AFC9-D0CF226E0548}"/>
              </a:ext>
            </a:extLst>
          </p:cNvPr>
          <p:cNvSpPr>
            <a:spLocks noGrp="1"/>
          </p:cNvSpPr>
          <p:nvPr>
            <p:ph idx="1"/>
          </p:nvPr>
        </p:nvSpPr>
        <p:spPr>
          <a:xfrm>
            <a:off x="228599" y="186612"/>
            <a:ext cx="8686801" cy="6001787"/>
          </a:xfrm>
        </p:spPr>
        <p:txBody>
          <a:bodyPr>
            <a:normAutofit/>
          </a:bodyPr>
          <a:lstStyle/>
          <a:p>
            <a:pPr marL="0" indent="0">
              <a:spcBef>
                <a:spcPts val="0"/>
              </a:spcBef>
              <a:buNone/>
            </a:pPr>
            <a:r>
              <a:rPr kumimoji="0" lang="en-US" sz="3000" b="0" i="0" u="none" strike="noStrike" kern="1200" cap="none" spc="-50" normalizeH="0" baseline="0" noProof="0" dirty="0">
                <a:ln>
                  <a:noFill/>
                </a:ln>
                <a:effectLst/>
                <a:uLnTx/>
                <a:uFillTx/>
                <a:latin typeface="Arial" panose="020B0604020202020204" pitchFamily="34" charset="0"/>
                <a:ea typeface="+mj-ea"/>
                <a:cs typeface="Arial" panose="020B0604020202020204" pitchFamily="34" charset="0"/>
              </a:rPr>
              <a:t>“[We need to interrogate] who has the ability to set agendas, standards, and norms; to make decisions and [define] the conditions of participation; and ultimately, to control how knowledge infrastructures are built.” </a:t>
            </a:r>
            <a:br>
              <a:rPr kumimoji="0" lang="en-US" sz="3000" b="0" i="0" u="none" strike="noStrike" kern="1200" cap="none" spc="-50" normalizeH="0" baseline="0" noProof="0" dirty="0">
                <a:ln>
                  <a:noFill/>
                </a:ln>
                <a:effectLst/>
                <a:uLnTx/>
                <a:uFillTx/>
                <a:latin typeface="Arial" panose="020B0604020202020204" pitchFamily="34" charset="0"/>
                <a:ea typeface="+mj-ea"/>
                <a:cs typeface="Arial" panose="020B0604020202020204" pitchFamily="34" charset="0"/>
              </a:rPr>
            </a:br>
            <a:br>
              <a:rPr kumimoji="0" lang="en-US" sz="3000" b="0" i="0" u="none" strike="noStrike" kern="1200" cap="none" spc="-50" normalizeH="0" baseline="0" noProof="0" dirty="0">
                <a:ln>
                  <a:noFill/>
                </a:ln>
                <a:effectLst/>
                <a:uLnTx/>
                <a:uFillTx/>
                <a:latin typeface="Arial" panose="020B0604020202020204" pitchFamily="34" charset="0"/>
                <a:ea typeface="+mj-ea"/>
                <a:cs typeface="Arial" panose="020B0604020202020204" pitchFamily="34" charset="0"/>
              </a:rPr>
            </a:br>
            <a:r>
              <a:rPr kumimoji="0" lang="en-US" sz="3000" b="0" i="0" u="none" strike="noStrike" kern="1200" cap="none" spc="-50" normalizeH="0" baseline="0" noProof="0" dirty="0">
                <a:ln>
                  <a:noFill/>
                </a:ln>
                <a:effectLst/>
                <a:uLnTx/>
                <a:uFillTx/>
                <a:latin typeface="Arial" panose="020B0604020202020204" pitchFamily="34" charset="0"/>
                <a:ea typeface="+mj-ea"/>
                <a:cs typeface="Arial" panose="020B0604020202020204" pitchFamily="34" charset="0"/>
              </a:rPr>
              <a:t>“[We need dialogue that] nurtures curiosity, appreciation, and respect for diverse ways of knowing the world… [along with] time and space…to develop collaborative imaginaries for more just and equitable knowledge infrastructures.”</a:t>
            </a:r>
          </a:p>
          <a:p>
            <a:pPr marL="0" indent="0" algn="r">
              <a:spcBef>
                <a:spcPts val="0"/>
              </a:spcBef>
              <a:buNone/>
            </a:pP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Albornoz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Okune</a:t>
            </a:r>
            <a:r>
              <a:rPr lang="en-US" sz="2400" dirty="0">
                <a:latin typeface="Arial" panose="020B0604020202020204" pitchFamily="34" charset="0"/>
                <a:cs typeface="Arial" panose="020B0604020202020204" pitchFamily="34" charset="0"/>
              </a:rPr>
              <a:t>, &amp; Chan, 2020, 71-4)</a:t>
            </a:r>
          </a:p>
        </p:txBody>
      </p:sp>
      <p:sp>
        <p:nvSpPr>
          <p:cNvPr id="6" name="Rectangle 5">
            <a:extLst>
              <a:ext uri="{FF2B5EF4-FFF2-40B4-BE49-F238E27FC236}">
                <a16:creationId xmlns:a16="http://schemas.microsoft.com/office/drawing/2014/main" id="{66965917-9CC3-4242-8CE6-895C806E0CB4}"/>
              </a:ext>
            </a:extLst>
          </p:cNvPr>
          <p:cNvSpPr/>
          <p:nvPr/>
        </p:nvSpPr>
        <p:spPr>
          <a:xfrm>
            <a:off x="457199" y="6027003"/>
            <a:ext cx="7576457" cy="830997"/>
          </a:xfrm>
          <a:prstGeom prst="rect">
            <a:avLst/>
          </a:prstGeom>
          <a:ln>
            <a:solidFill>
              <a:schemeClr val="tx1"/>
            </a:solidFill>
          </a:ln>
        </p:spPr>
        <p:txBody>
          <a:bodyPr wrap="square">
            <a:spAutoFit/>
          </a:bodyPr>
          <a:lstStyle/>
          <a:p>
            <a:pPr indent="-457200"/>
            <a:r>
              <a:rPr lang="en-US" sz="1600" dirty="0" err="1"/>
              <a:t>Albornoz</a:t>
            </a:r>
            <a:r>
              <a:rPr lang="en-US" sz="1600" dirty="0"/>
              <a:t>, D., </a:t>
            </a:r>
            <a:r>
              <a:rPr lang="en-US" sz="1600" dirty="0" err="1"/>
              <a:t>Okune</a:t>
            </a:r>
            <a:r>
              <a:rPr lang="en-US" sz="1600" dirty="0"/>
              <a:t>, A., &amp; Chan, L. (2020). Can open scholarly practices redress epistemic injustice? In M. P. Eve &amp; J. Gray (Eds.), </a:t>
            </a:r>
            <a:r>
              <a:rPr lang="en-US" sz="1600" i="1" dirty="0"/>
              <a:t>Reassembling scholarly communications: Histories, infrastructures, and global politics of open access </a:t>
            </a:r>
            <a:r>
              <a:rPr lang="en-US" sz="1600" dirty="0"/>
              <a:t>(pp. 65-79). MIT Press. </a:t>
            </a:r>
          </a:p>
        </p:txBody>
      </p:sp>
    </p:spTree>
    <p:extLst>
      <p:ext uri="{BB962C8B-B14F-4D97-AF65-F5344CB8AC3E}">
        <p14:creationId xmlns:p14="http://schemas.microsoft.com/office/powerpoint/2010/main" val="2997633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C29F9D-D7CE-4FCD-AFC9-D0CF226E0548}"/>
              </a:ext>
            </a:extLst>
          </p:cNvPr>
          <p:cNvSpPr>
            <a:spLocks noGrp="1"/>
          </p:cNvSpPr>
          <p:nvPr>
            <p:ph idx="1"/>
          </p:nvPr>
        </p:nvSpPr>
        <p:spPr>
          <a:xfrm>
            <a:off x="228599" y="186612"/>
            <a:ext cx="8686801" cy="6001787"/>
          </a:xfrm>
        </p:spPr>
        <p:txBody>
          <a:bodyPr>
            <a:normAutofit/>
          </a:bodyPr>
          <a:lstStyle/>
          <a:p>
            <a:pPr marL="0" indent="0">
              <a:buNone/>
            </a:pPr>
            <a:r>
              <a:rPr lang="en-US" sz="3600" spc="-50" dirty="0">
                <a:latin typeface="Arial" panose="020B0604020202020204" pitchFamily="34" charset="0"/>
                <a:ea typeface="+mj-ea"/>
                <a:cs typeface="Arial" panose="020B0604020202020204" pitchFamily="34" charset="0"/>
              </a:rPr>
              <a:t>“Although many educators and policy makers insist that we have to ‘get back to normal,’ I want to suggest that ‘going back’ is the wrong thing for children and youth who were unsuccessful and oppressed in our schools before the pandemic. Normal is where the problems reside.” </a:t>
            </a:r>
          </a:p>
          <a:p>
            <a:endParaRPr lang="en-US" sz="3000" spc="-50" dirty="0">
              <a:latin typeface="Arial" panose="020B0604020202020204" pitchFamily="34" charset="0"/>
              <a:ea typeface="+mj-ea"/>
              <a:cs typeface="Arial" panose="020B0604020202020204" pitchFamily="34" charset="0"/>
            </a:endParaRPr>
          </a:p>
          <a:p>
            <a:pPr marL="0" indent="0">
              <a:buNone/>
            </a:pPr>
            <a:r>
              <a:rPr lang="en-US" sz="3000" spc="-50" dirty="0">
                <a:latin typeface="Arial" panose="020B0604020202020204" pitchFamily="34" charset="0"/>
                <a:ea typeface="+mj-ea"/>
                <a:cs typeface="Arial" panose="020B0604020202020204" pitchFamily="34" charset="0"/>
              </a:rPr>
              <a:t>							(Ladson-Billings, 2021, p. 68)</a:t>
            </a:r>
            <a:endParaRPr lang="en-US" dirty="0">
              <a:solidFill>
                <a:schemeClr val="tx1"/>
              </a:solidFill>
            </a:endParaRPr>
          </a:p>
        </p:txBody>
      </p:sp>
      <p:sp>
        <p:nvSpPr>
          <p:cNvPr id="6" name="Rectangle 5">
            <a:extLst>
              <a:ext uri="{FF2B5EF4-FFF2-40B4-BE49-F238E27FC236}">
                <a16:creationId xmlns:a16="http://schemas.microsoft.com/office/drawing/2014/main" id="{66965917-9CC3-4242-8CE6-895C806E0CB4}"/>
              </a:ext>
            </a:extLst>
          </p:cNvPr>
          <p:cNvSpPr/>
          <p:nvPr/>
        </p:nvSpPr>
        <p:spPr>
          <a:xfrm>
            <a:off x="457199" y="6027003"/>
            <a:ext cx="7576457" cy="584775"/>
          </a:xfrm>
          <a:prstGeom prst="rect">
            <a:avLst/>
          </a:prstGeom>
          <a:ln>
            <a:solidFill>
              <a:schemeClr val="tx1"/>
            </a:solidFill>
          </a:ln>
        </p:spPr>
        <p:txBody>
          <a:bodyPr wrap="square">
            <a:spAutoFit/>
          </a:bodyPr>
          <a:lstStyle/>
          <a:p>
            <a:pPr indent="-457200"/>
            <a:r>
              <a:rPr lang="en-US" sz="1600" dirty="0"/>
              <a:t>Ladson-Billings, G. (2021). I’m here for the hard re-set: Post pandemic pedagogy to preserve our culture. </a:t>
            </a:r>
            <a:r>
              <a:rPr lang="en-US" sz="1600" i="1" dirty="0"/>
              <a:t>Equity &amp; Excellence in Education</a:t>
            </a:r>
            <a:r>
              <a:rPr lang="en-US" sz="1600" dirty="0"/>
              <a:t>, </a:t>
            </a:r>
            <a:r>
              <a:rPr lang="en-US" sz="1600" i="1" dirty="0"/>
              <a:t>54</a:t>
            </a:r>
            <a:r>
              <a:rPr lang="en-US" sz="1600" dirty="0"/>
              <a:t>, 68-78. </a:t>
            </a:r>
          </a:p>
        </p:txBody>
      </p:sp>
    </p:spTree>
    <p:extLst>
      <p:ext uri="{BB962C8B-B14F-4D97-AF65-F5344CB8AC3E}">
        <p14:creationId xmlns:p14="http://schemas.microsoft.com/office/powerpoint/2010/main" val="1140053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189E-D769-C743-A963-6D8067C24754}"/>
              </a:ext>
            </a:extLst>
          </p:cNvPr>
          <p:cNvSpPr>
            <a:spLocks noGrp="1"/>
          </p:cNvSpPr>
          <p:nvPr>
            <p:ph type="title"/>
          </p:nvPr>
        </p:nvSpPr>
        <p:spPr/>
        <p:txBody>
          <a:bodyPr>
            <a:normAutofit fontScale="90000"/>
          </a:bodyPr>
          <a:lstStyle/>
          <a:p>
            <a:r>
              <a:rPr lang="en-US" sz="4000" dirty="0"/>
              <a:t>six commons visions…  </a:t>
            </a:r>
            <a:br>
              <a:rPr lang="en-US" sz="4000" dirty="0"/>
            </a:br>
            <a:r>
              <a:rPr lang="en-US" sz="4000" dirty="0"/>
              <a:t>                         </a:t>
            </a:r>
            <a:r>
              <a:rPr lang="en-US" dirty="0"/>
              <a:t>… </a:t>
            </a:r>
            <a:r>
              <a:rPr lang="en-US" i="1" cap="none" dirty="0"/>
              <a:t>to spark our imaginations</a:t>
            </a:r>
          </a:p>
        </p:txBody>
      </p:sp>
      <p:sp>
        <p:nvSpPr>
          <p:cNvPr id="3" name="Content Placeholder 2">
            <a:extLst>
              <a:ext uri="{FF2B5EF4-FFF2-40B4-BE49-F238E27FC236}">
                <a16:creationId xmlns:a16="http://schemas.microsoft.com/office/drawing/2014/main" id="{E1FC549C-263B-6949-8003-BA3D83EF57A9}"/>
              </a:ext>
            </a:extLst>
          </p:cNvPr>
          <p:cNvSpPr>
            <a:spLocks noGrp="1"/>
          </p:cNvSpPr>
          <p:nvPr>
            <p:ph idx="1"/>
          </p:nvPr>
        </p:nvSpPr>
        <p:spPr/>
        <p:txBody>
          <a:bodyPr>
            <a:normAutofit/>
          </a:bodyPr>
          <a:lstStyle/>
          <a:p>
            <a:pPr lvl="0"/>
            <a:r>
              <a:rPr lang="en-US" sz="2800" dirty="0"/>
              <a:t>William Penuel &amp; Robbin </a:t>
            </a:r>
            <a:r>
              <a:rPr lang="en-US" sz="2800" dirty="0" err="1"/>
              <a:t>Riedy</a:t>
            </a:r>
            <a:r>
              <a:rPr lang="en-US" sz="2800" dirty="0"/>
              <a:t>, University of Colorado, Boulder</a:t>
            </a:r>
          </a:p>
          <a:p>
            <a:r>
              <a:rPr lang="en-US" sz="2800" dirty="0"/>
              <a:t>Krystal </a:t>
            </a:r>
            <a:r>
              <a:rPr lang="en-US" sz="2800" dirty="0" err="1"/>
              <a:t>Villanosa</a:t>
            </a:r>
            <a:r>
              <a:rPr lang="en-US" sz="2800" dirty="0"/>
              <a:t> &amp; Megan Bang, Northwestern University &amp; </a:t>
            </a:r>
            <a:br>
              <a:rPr lang="en-US" sz="2800" dirty="0"/>
            </a:br>
            <a:r>
              <a:rPr lang="en-US" sz="2800" dirty="0"/>
              <a:t>The Spencer Foundation </a:t>
            </a:r>
          </a:p>
          <a:p>
            <a:pPr lvl="0"/>
            <a:r>
              <a:rPr lang="en-US" sz="2800" dirty="0"/>
              <a:t>Kevin Crouse &amp; Drew </a:t>
            </a:r>
            <a:r>
              <a:rPr lang="en-US" sz="2800" dirty="0" err="1"/>
              <a:t>Gitomer</a:t>
            </a:r>
            <a:r>
              <a:rPr lang="en-US" sz="2800" dirty="0"/>
              <a:t>, Rutgers University </a:t>
            </a:r>
          </a:p>
          <a:p>
            <a:pPr lvl="0"/>
            <a:r>
              <a:rPr lang="en-US" sz="2800" dirty="0"/>
              <a:t>June </a:t>
            </a:r>
            <a:r>
              <a:rPr lang="en-US" sz="2800" dirty="0" err="1"/>
              <a:t>Ahn</a:t>
            </a:r>
            <a:r>
              <a:rPr lang="en-US" sz="2800" dirty="0"/>
              <a:t>, University of California, Irvine </a:t>
            </a:r>
          </a:p>
          <a:p>
            <a:pPr lvl="0"/>
            <a:r>
              <a:rPr lang="en-US" sz="2800" dirty="0"/>
              <a:t>Ezekiel Dixon-Román, University of Pennsylvania</a:t>
            </a:r>
          </a:p>
          <a:p>
            <a:pPr lvl="0"/>
            <a:r>
              <a:rPr lang="en-US" sz="2800" dirty="0"/>
              <a:t>Angela Booker, University of California, San Diego &amp; Shirin </a:t>
            </a:r>
            <a:r>
              <a:rPr lang="en-US" sz="2800" dirty="0" err="1"/>
              <a:t>Vossoughi</a:t>
            </a:r>
            <a:r>
              <a:rPr lang="en-US" sz="2800" dirty="0"/>
              <a:t>, Northwestern University </a:t>
            </a:r>
          </a:p>
          <a:p>
            <a:pPr lvl="1"/>
            <a:endParaRPr lang="en-US" sz="3600" b="1" dirty="0"/>
          </a:p>
        </p:txBody>
      </p:sp>
    </p:spTree>
    <p:extLst>
      <p:ext uri="{BB962C8B-B14F-4D97-AF65-F5344CB8AC3E}">
        <p14:creationId xmlns:p14="http://schemas.microsoft.com/office/powerpoint/2010/main" val="2393977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E6DF-1F77-4B23-B4A0-7235758B174E}"/>
              </a:ext>
            </a:extLst>
          </p:cNvPr>
          <p:cNvSpPr>
            <a:spLocks noGrp="1"/>
          </p:cNvSpPr>
          <p:nvPr>
            <p:ph type="title"/>
          </p:nvPr>
        </p:nvSpPr>
        <p:spPr>
          <a:xfrm>
            <a:off x="457200" y="274638"/>
            <a:ext cx="8229600" cy="1143000"/>
          </a:xfrm>
        </p:spPr>
        <p:txBody>
          <a:bodyPr>
            <a:noAutofit/>
          </a:bodyPr>
          <a:lstStyle/>
          <a:p>
            <a:r>
              <a:rPr lang="en-US" dirty="0"/>
              <a:t>In today’s presentations, you might listen for the following</a:t>
            </a:r>
            <a:r>
              <a:rPr lang="en-US" sz="2500" dirty="0"/>
              <a:t>: </a:t>
            </a:r>
          </a:p>
        </p:txBody>
      </p:sp>
      <p:sp>
        <p:nvSpPr>
          <p:cNvPr id="3" name="Content Placeholder 2">
            <a:extLst>
              <a:ext uri="{FF2B5EF4-FFF2-40B4-BE49-F238E27FC236}">
                <a16:creationId xmlns:a16="http://schemas.microsoft.com/office/drawing/2014/main" id="{6089E2F0-8260-4353-9D49-23C88AD847D4}"/>
              </a:ext>
            </a:extLst>
          </p:cNvPr>
          <p:cNvSpPr>
            <a:spLocks noGrp="1"/>
          </p:cNvSpPr>
          <p:nvPr>
            <p:ph idx="1"/>
          </p:nvPr>
        </p:nvSpPr>
        <p:spPr>
          <a:xfrm>
            <a:off x="466700" y="1797575"/>
            <a:ext cx="8249339" cy="4491257"/>
          </a:xfrm>
        </p:spPr>
        <p:txBody>
          <a:bodyPr>
            <a:noAutofit/>
          </a:bodyPr>
          <a:lstStyle/>
          <a:p>
            <a:r>
              <a:rPr lang="en-US" dirty="0"/>
              <a:t>What concern about the existing commons is being addressed?</a:t>
            </a:r>
          </a:p>
          <a:p>
            <a:r>
              <a:rPr lang="en-US" dirty="0"/>
              <a:t>What values or principles are advanced?</a:t>
            </a:r>
          </a:p>
          <a:p>
            <a:r>
              <a:rPr lang="en-US" dirty="0"/>
              <a:t>What’s being imagined as a change toward more equitable education systems—and how?</a:t>
            </a:r>
          </a:p>
          <a:p>
            <a:r>
              <a:rPr lang="en-US" dirty="0"/>
              <a:t>What do YOU see as the contrasts and complementarities in the different presentations today? </a:t>
            </a:r>
          </a:p>
        </p:txBody>
      </p:sp>
    </p:spTree>
    <p:extLst>
      <p:ext uri="{BB962C8B-B14F-4D97-AF65-F5344CB8AC3E}">
        <p14:creationId xmlns:p14="http://schemas.microsoft.com/office/powerpoint/2010/main" val="3253544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62CE-1644-4F2B-85D8-A1D604EDE20D}"/>
              </a:ext>
            </a:extLst>
          </p:cNvPr>
          <p:cNvSpPr>
            <a:spLocks noGrp="1"/>
          </p:cNvSpPr>
          <p:nvPr>
            <p:ph type="title"/>
          </p:nvPr>
        </p:nvSpPr>
        <p:spPr>
          <a:xfrm>
            <a:off x="457200" y="4815"/>
            <a:ext cx="8229600" cy="1143000"/>
          </a:xfrm>
        </p:spPr>
        <p:txBody>
          <a:bodyPr>
            <a:normAutofit/>
          </a:bodyPr>
          <a:lstStyle/>
          <a:p>
            <a:r>
              <a:rPr lang="en-US" sz="3200" dirty="0"/>
              <a:t>Works Cited</a:t>
            </a:r>
          </a:p>
        </p:txBody>
      </p:sp>
      <p:sp>
        <p:nvSpPr>
          <p:cNvPr id="3" name="Content Placeholder 2">
            <a:extLst>
              <a:ext uri="{FF2B5EF4-FFF2-40B4-BE49-F238E27FC236}">
                <a16:creationId xmlns:a16="http://schemas.microsoft.com/office/drawing/2014/main" id="{DCB44ECB-E7BE-43E9-B397-BCFEB782FF97}"/>
              </a:ext>
            </a:extLst>
          </p:cNvPr>
          <p:cNvSpPr>
            <a:spLocks noGrp="1"/>
          </p:cNvSpPr>
          <p:nvPr>
            <p:ph idx="1"/>
          </p:nvPr>
        </p:nvSpPr>
        <p:spPr>
          <a:xfrm>
            <a:off x="466700" y="1019330"/>
            <a:ext cx="8422467" cy="5381469"/>
          </a:xfrm>
        </p:spPr>
        <p:txBody>
          <a:bodyPr>
            <a:normAutofit fontScale="62500" lnSpcReduction="20000"/>
          </a:bodyPr>
          <a:lstStyle/>
          <a:p>
            <a:pPr marL="0" indent="-457200">
              <a:lnSpc>
                <a:spcPct val="120000"/>
              </a:lnSpc>
              <a:spcBef>
                <a:spcPts val="0"/>
              </a:spcBef>
              <a:buNone/>
            </a:pPr>
            <a:r>
              <a:rPr lang="en-US" dirty="0" err="1"/>
              <a:t>Albornoz</a:t>
            </a:r>
            <a:r>
              <a:rPr lang="en-US" dirty="0"/>
              <a:t>, D., </a:t>
            </a:r>
            <a:r>
              <a:rPr lang="en-US" dirty="0" err="1"/>
              <a:t>Okune</a:t>
            </a:r>
            <a:r>
              <a:rPr lang="en-US" dirty="0"/>
              <a:t>, A., &amp; Chan, L. (2020). Can open scholarly practices redress epistemic injustice? In M. P. Eve &amp; J. Gray (Eds.), </a:t>
            </a:r>
            <a:r>
              <a:rPr lang="en-US" i="1" dirty="0"/>
              <a:t>Reassembling scholarly communications: Histories, infrastructures, and global politics of open access </a:t>
            </a:r>
            <a:r>
              <a:rPr lang="en-US" dirty="0"/>
              <a:t>(pp. 65-79). MIT Press. </a:t>
            </a:r>
          </a:p>
          <a:p>
            <a:pPr marL="0" indent="-457200">
              <a:lnSpc>
                <a:spcPct val="120000"/>
              </a:lnSpc>
              <a:spcBef>
                <a:spcPts val="0"/>
              </a:spcBef>
              <a:buNone/>
            </a:pPr>
            <a:endParaRPr lang="en-US" dirty="0"/>
          </a:p>
          <a:p>
            <a:pPr marL="0" indent="-457200">
              <a:lnSpc>
                <a:spcPct val="120000"/>
              </a:lnSpc>
              <a:spcBef>
                <a:spcPts val="0"/>
              </a:spcBef>
              <a:buNone/>
            </a:pPr>
            <a:r>
              <a:rPr lang="en-US" dirty="0"/>
              <a:t>Fricker, M. (2007). </a:t>
            </a:r>
            <a:r>
              <a:rPr lang="en-US" i="1" dirty="0"/>
              <a:t>Epistemic injustice: Power &amp; the ethics of knowing</a:t>
            </a:r>
            <a:r>
              <a:rPr lang="en-US" dirty="0"/>
              <a:t>. Oxford UP.</a:t>
            </a:r>
          </a:p>
          <a:p>
            <a:pPr marL="0" indent="-457200">
              <a:lnSpc>
                <a:spcPct val="120000"/>
              </a:lnSpc>
              <a:spcBef>
                <a:spcPts val="0"/>
              </a:spcBef>
              <a:buNone/>
            </a:pPr>
            <a:endParaRPr lang="en-US" dirty="0"/>
          </a:p>
          <a:p>
            <a:pPr marL="0" indent="-457200">
              <a:lnSpc>
                <a:spcPct val="120000"/>
              </a:lnSpc>
              <a:spcBef>
                <a:spcPts val="0"/>
              </a:spcBef>
              <a:buNone/>
            </a:pPr>
            <a:r>
              <a:rPr lang="en-US" dirty="0"/>
              <a:t>Kidd, I., Medina, J., &amp; </a:t>
            </a:r>
            <a:r>
              <a:rPr lang="en-US" dirty="0" err="1"/>
              <a:t>Pohlhaus</a:t>
            </a:r>
            <a:r>
              <a:rPr lang="en-US" dirty="0"/>
              <a:t> Jr., G. (2017). Introduction to </a:t>
            </a:r>
            <a:r>
              <a:rPr lang="en-US" i="1" dirty="0"/>
              <a:t>The Routledge handbook of epistemic injustice</a:t>
            </a:r>
            <a:r>
              <a:rPr lang="en-US" dirty="0"/>
              <a:t>. In I. Kidd, J. Medina, G. </a:t>
            </a:r>
            <a:r>
              <a:rPr lang="en-US" dirty="0" err="1"/>
              <a:t>Pohlhaus</a:t>
            </a:r>
            <a:r>
              <a:rPr lang="en-US" dirty="0"/>
              <a:t> Jr. (Eds.), </a:t>
            </a:r>
            <a:r>
              <a:rPr lang="en-US" i="1" dirty="0"/>
              <a:t>The Routledge handbook of epistemic injustice </a:t>
            </a:r>
            <a:r>
              <a:rPr lang="en-US" dirty="0"/>
              <a:t>(pp. 1-9). Routledge. </a:t>
            </a:r>
          </a:p>
          <a:p>
            <a:pPr marL="0" indent="-457200">
              <a:lnSpc>
                <a:spcPct val="120000"/>
              </a:lnSpc>
              <a:spcBef>
                <a:spcPts val="0"/>
              </a:spcBef>
              <a:buNone/>
            </a:pPr>
            <a:endParaRPr lang="en-US" dirty="0"/>
          </a:p>
          <a:p>
            <a:pPr marL="0" indent="-457200">
              <a:lnSpc>
                <a:spcPct val="120000"/>
              </a:lnSpc>
              <a:spcBef>
                <a:spcPts val="0"/>
              </a:spcBef>
              <a:buNone/>
            </a:pPr>
            <a:r>
              <a:rPr lang="en-US" dirty="0"/>
              <a:t>National Academies of Sciences, Engineering, &amp; Medicine. (2018). </a:t>
            </a:r>
            <a:r>
              <a:rPr lang="en-US" i="1" dirty="0"/>
              <a:t>Open science by design: Realizing a vision for 21</a:t>
            </a:r>
            <a:r>
              <a:rPr lang="en-US" i="1" baseline="30000" dirty="0"/>
              <a:t>st</a:t>
            </a:r>
            <a:r>
              <a:rPr lang="en-US" i="1" dirty="0"/>
              <a:t> century research</a:t>
            </a:r>
            <a:r>
              <a:rPr lang="en-US" dirty="0"/>
              <a:t>. National Academies Press.</a:t>
            </a:r>
          </a:p>
          <a:p>
            <a:pPr marL="0" indent="-457200">
              <a:lnSpc>
                <a:spcPct val="120000"/>
              </a:lnSpc>
              <a:spcBef>
                <a:spcPts val="0"/>
              </a:spcBef>
              <a:buNone/>
            </a:pPr>
            <a:endParaRPr lang="en-US" dirty="0"/>
          </a:p>
          <a:p>
            <a:pPr marL="0" indent="-457200">
              <a:lnSpc>
                <a:spcPct val="120000"/>
              </a:lnSpc>
              <a:spcBef>
                <a:spcPts val="0"/>
              </a:spcBef>
              <a:buNone/>
            </a:pPr>
            <a:r>
              <a:rPr lang="en-US" dirty="0" err="1"/>
              <a:t>Pohlhaus</a:t>
            </a:r>
            <a:r>
              <a:rPr lang="en-US" dirty="0"/>
              <a:t> Jr., G. (2017). Varieties of epistemic injustice. In I. Kidd, J. Medina, G. </a:t>
            </a:r>
            <a:r>
              <a:rPr lang="en-US" dirty="0" err="1"/>
              <a:t>Pohlhaus</a:t>
            </a:r>
            <a:r>
              <a:rPr lang="en-US" dirty="0"/>
              <a:t> Jr. (Eds.), </a:t>
            </a:r>
            <a:r>
              <a:rPr lang="en-US" i="1" dirty="0"/>
              <a:t>The Routledge handbook of epistemic injustice </a:t>
            </a:r>
            <a:r>
              <a:rPr lang="en-US" dirty="0"/>
              <a:t>(pp. 13-26). Routledge. </a:t>
            </a:r>
          </a:p>
          <a:p>
            <a:pPr marL="0" indent="0">
              <a:buNone/>
            </a:pPr>
            <a:endParaRPr lang="en-US" dirty="0"/>
          </a:p>
        </p:txBody>
      </p:sp>
    </p:spTree>
    <p:extLst>
      <p:ext uri="{BB962C8B-B14F-4D97-AF65-F5344CB8AC3E}">
        <p14:creationId xmlns:p14="http://schemas.microsoft.com/office/powerpoint/2010/main" val="324893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99DE-2B3A-804C-9092-F9F804185863}"/>
              </a:ext>
            </a:extLst>
          </p:cNvPr>
          <p:cNvSpPr>
            <a:spLocks noGrp="1"/>
          </p:cNvSpPr>
          <p:nvPr>
            <p:ph type="title"/>
          </p:nvPr>
        </p:nvSpPr>
        <p:spPr/>
        <p:txBody>
          <a:bodyPr>
            <a:normAutofit fontScale="90000"/>
          </a:bodyPr>
          <a:lstStyle/>
          <a:p>
            <a:r>
              <a:rPr lang="en-US" dirty="0"/>
              <a:t>inspirations:  Annual meeting theme</a:t>
            </a:r>
            <a:br>
              <a:rPr lang="en-US" dirty="0"/>
            </a:br>
            <a:endParaRPr lang="en-US" dirty="0"/>
          </a:p>
        </p:txBody>
      </p:sp>
      <p:sp>
        <p:nvSpPr>
          <p:cNvPr id="3" name="Content Placeholder 2">
            <a:extLst>
              <a:ext uri="{FF2B5EF4-FFF2-40B4-BE49-F238E27FC236}">
                <a16:creationId xmlns:a16="http://schemas.microsoft.com/office/drawing/2014/main" id="{3E1D1880-B628-7C41-901A-E684067F1173}"/>
              </a:ext>
            </a:extLst>
          </p:cNvPr>
          <p:cNvSpPr>
            <a:spLocks noGrp="1"/>
          </p:cNvSpPr>
          <p:nvPr>
            <p:ph idx="1"/>
          </p:nvPr>
        </p:nvSpPr>
        <p:spPr>
          <a:xfrm>
            <a:off x="457200" y="1063690"/>
            <a:ext cx="8686800" cy="5292660"/>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solidFill>
                  <a:schemeClr val="tx1"/>
                </a:solidFill>
              </a:rPr>
              <a:t>“Cultivating equitable educational systems” requires us</a:t>
            </a:r>
          </a:p>
          <a:p>
            <a:r>
              <a:rPr lang="en-US" dirty="0">
                <a:solidFill>
                  <a:schemeClr val="tx1"/>
                </a:solidFill>
              </a:rPr>
              <a:t> to look </a:t>
            </a:r>
            <a:r>
              <a:rPr lang="en-US" i="1" dirty="0">
                <a:solidFill>
                  <a:schemeClr val="tx1"/>
                </a:solidFill>
              </a:rPr>
              <a:t>critically</a:t>
            </a:r>
            <a:r>
              <a:rPr lang="en-US" dirty="0">
                <a:solidFill>
                  <a:schemeClr val="tx1"/>
                </a:solidFill>
              </a:rPr>
              <a:t> at (in)equities in our </a:t>
            </a:r>
            <a:r>
              <a:rPr lang="en-US" b="1" i="1" dirty="0">
                <a:solidFill>
                  <a:schemeClr val="tx1"/>
                </a:solidFill>
              </a:rPr>
              <a:t>education research commons--</a:t>
            </a:r>
            <a:r>
              <a:rPr lang="en-US" sz="3200" dirty="0">
                <a:solidFill>
                  <a:schemeClr val="tx1"/>
                </a:solidFill>
              </a:rPr>
              <a:t>our systems for producing, sharing, and putting research to work and</a:t>
            </a:r>
          </a:p>
          <a:p>
            <a:r>
              <a:rPr lang="en-US" dirty="0">
                <a:solidFill>
                  <a:schemeClr val="tx1"/>
                </a:solidFill>
              </a:rPr>
              <a:t>to imagine possibilities for change.</a:t>
            </a:r>
          </a:p>
          <a:p>
            <a:pPr marL="0" indent="0">
              <a:buNone/>
            </a:pPr>
            <a:endParaRPr lang="en-US" dirty="0">
              <a:solidFill>
                <a:schemeClr val="tx1"/>
              </a:solidFill>
            </a:endParaRPr>
          </a:p>
          <a:p>
            <a:pPr marL="0" indent="0">
              <a:buNone/>
            </a:pPr>
            <a:endParaRPr lang="en-US" dirty="0"/>
          </a:p>
        </p:txBody>
      </p:sp>
      <p:pic>
        <p:nvPicPr>
          <p:cNvPr id="7" name="Picture 6">
            <a:extLst>
              <a:ext uri="{FF2B5EF4-FFF2-40B4-BE49-F238E27FC236}">
                <a16:creationId xmlns:a16="http://schemas.microsoft.com/office/drawing/2014/main" id="{3B2D8B25-EBA0-8343-BEF3-EE389A01D7E2}"/>
              </a:ext>
            </a:extLst>
          </p:cNvPr>
          <p:cNvPicPr>
            <a:picLocks noChangeAspect="1"/>
          </p:cNvPicPr>
          <p:nvPr/>
        </p:nvPicPr>
        <p:blipFill>
          <a:blip r:embed="rId3"/>
          <a:stretch>
            <a:fillRect/>
          </a:stretch>
        </p:blipFill>
        <p:spPr>
          <a:xfrm>
            <a:off x="641576" y="937727"/>
            <a:ext cx="7797800" cy="1511300"/>
          </a:xfrm>
          <a:prstGeom prst="rect">
            <a:avLst/>
          </a:prstGeom>
        </p:spPr>
      </p:pic>
    </p:spTree>
    <p:extLst>
      <p:ext uri="{BB962C8B-B14F-4D97-AF65-F5344CB8AC3E}">
        <p14:creationId xmlns:p14="http://schemas.microsoft.com/office/powerpoint/2010/main" val="398067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A2068-8900-EE49-9231-CA649F13E1CD}"/>
              </a:ext>
            </a:extLst>
          </p:cNvPr>
          <p:cNvSpPr>
            <a:spLocks noGrp="1"/>
          </p:cNvSpPr>
          <p:nvPr>
            <p:ph idx="1"/>
          </p:nvPr>
        </p:nvSpPr>
        <p:spPr>
          <a:xfrm>
            <a:off x="466701" y="1797577"/>
            <a:ext cx="5387288" cy="3706319"/>
          </a:xfrm>
        </p:spPr>
        <p:txBody>
          <a:bodyPr>
            <a:normAutofit/>
          </a:bodyPr>
          <a:lstStyle/>
          <a:p>
            <a:r>
              <a:rPr lang="en-US" dirty="0"/>
              <a:t>To support this work, we take up questions concerning </a:t>
            </a:r>
            <a:r>
              <a:rPr lang="en-US" b="1" i="1" dirty="0"/>
              <a:t>epistemic (in)justice</a:t>
            </a:r>
            <a:r>
              <a:rPr lang="en-US" dirty="0"/>
              <a:t>, which speaks to power and the ethics of knowing (Fricker, 2007)</a:t>
            </a:r>
          </a:p>
          <a:p>
            <a:endParaRPr lang="en-US" dirty="0"/>
          </a:p>
          <a:p>
            <a:endParaRPr lang="en-US" dirty="0"/>
          </a:p>
        </p:txBody>
      </p:sp>
      <p:sp>
        <p:nvSpPr>
          <p:cNvPr id="2" name="Title 1">
            <a:extLst>
              <a:ext uri="{FF2B5EF4-FFF2-40B4-BE49-F238E27FC236}">
                <a16:creationId xmlns:a16="http://schemas.microsoft.com/office/drawing/2014/main" id="{DE1E714B-DB91-ED44-8667-BA199EAF3D76}"/>
              </a:ext>
            </a:extLst>
          </p:cNvPr>
          <p:cNvSpPr>
            <a:spLocks noGrp="1"/>
          </p:cNvSpPr>
          <p:nvPr>
            <p:ph type="title"/>
          </p:nvPr>
        </p:nvSpPr>
        <p:spPr/>
        <p:txBody>
          <a:bodyPr>
            <a:normAutofit/>
          </a:bodyPr>
          <a:lstStyle/>
          <a:p>
            <a:r>
              <a:rPr lang="en-US" dirty="0" err="1"/>
              <a:t>InspirationS</a:t>
            </a:r>
            <a:r>
              <a:rPr lang="en-US" dirty="0"/>
              <a:t>:  epistemic (In)Justice</a:t>
            </a:r>
          </a:p>
        </p:txBody>
      </p:sp>
      <p:pic>
        <p:nvPicPr>
          <p:cNvPr id="4" name="Picture 3">
            <a:extLst>
              <a:ext uri="{FF2B5EF4-FFF2-40B4-BE49-F238E27FC236}">
                <a16:creationId xmlns:a16="http://schemas.microsoft.com/office/drawing/2014/main" id="{8FA10670-8FA8-4EA9-9F8E-93FB9AAFE981}"/>
              </a:ext>
            </a:extLst>
          </p:cNvPr>
          <p:cNvPicPr>
            <a:picLocks noChangeAspect="1"/>
          </p:cNvPicPr>
          <p:nvPr/>
        </p:nvPicPr>
        <p:blipFill>
          <a:blip r:embed="rId3"/>
          <a:stretch>
            <a:fillRect/>
          </a:stretch>
        </p:blipFill>
        <p:spPr>
          <a:xfrm>
            <a:off x="6244409" y="1374569"/>
            <a:ext cx="2555777" cy="3928784"/>
          </a:xfrm>
          <a:prstGeom prst="rect">
            <a:avLst/>
          </a:prstGeom>
        </p:spPr>
      </p:pic>
      <p:sp>
        <p:nvSpPr>
          <p:cNvPr id="5" name="TextBox 4">
            <a:extLst>
              <a:ext uri="{FF2B5EF4-FFF2-40B4-BE49-F238E27FC236}">
                <a16:creationId xmlns:a16="http://schemas.microsoft.com/office/drawing/2014/main" id="{7DDA63E3-EB22-4CD5-A149-1811F86E8C66}"/>
              </a:ext>
            </a:extLst>
          </p:cNvPr>
          <p:cNvSpPr txBox="1"/>
          <p:nvPr/>
        </p:nvSpPr>
        <p:spPr>
          <a:xfrm>
            <a:off x="466701" y="6390036"/>
            <a:ext cx="6781190" cy="307777"/>
          </a:xfrm>
          <a:prstGeom prst="rect">
            <a:avLst/>
          </a:prstGeom>
          <a:noFill/>
          <a:ln>
            <a:solidFill>
              <a:schemeClr val="tx1"/>
            </a:solidFill>
          </a:ln>
        </p:spPr>
        <p:txBody>
          <a:bodyPr wrap="square" rtlCol="0">
            <a:spAutoFit/>
          </a:bodyPr>
          <a:lstStyle/>
          <a:p>
            <a:r>
              <a:rPr lang="en-US" sz="1400" dirty="0"/>
              <a:t>Fricker, M. (2007). </a:t>
            </a:r>
            <a:r>
              <a:rPr lang="en-US" sz="1400" i="1" dirty="0"/>
              <a:t>Epistemic injustice: Power &amp; the ethics of knowing</a:t>
            </a:r>
            <a:r>
              <a:rPr lang="en-US" sz="1400" dirty="0"/>
              <a:t>. Oxford UP.</a:t>
            </a:r>
            <a:endParaRPr lang="en-US" sz="1350" dirty="0">
              <a:solidFill>
                <a:schemeClr val="bg1"/>
              </a:solidFill>
            </a:endParaRPr>
          </a:p>
        </p:txBody>
      </p:sp>
    </p:spTree>
    <p:extLst>
      <p:ext uri="{BB962C8B-B14F-4D97-AF65-F5344CB8AC3E}">
        <p14:creationId xmlns:p14="http://schemas.microsoft.com/office/powerpoint/2010/main" val="160496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883B-723A-4341-ABBF-5AB27BC6E6FE}"/>
              </a:ext>
            </a:extLst>
          </p:cNvPr>
          <p:cNvSpPr>
            <a:spLocks noGrp="1"/>
          </p:cNvSpPr>
          <p:nvPr>
            <p:ph type="title"/>
          </p:nvPr>
        </p:nvSpPr>
        <p:spPr>
          <a:xfrm>
            <a:off x="457200" y="274638"/>
            <a:ext cx="8229600" cy="436838"/>
          </a:xfrm>
        </p:spPr>
        <p:txBody>
          <a:bodyPr>
            <a:noAutofit/>
          </a:bodyPr>
          <a:lstStyle/>
          <a:p>
            <a:r>
              <a:rPr lang="en-US" dirty="0"/>
              <a:t>AGENDA</a:t>
            </a:r>
          </a:p>
        </p:txBody>
      </p:sp>
      <p:sp>
        <p:nvSpPr>
          <p:cNvPr id="3" name="Content Placeholder 2">
            <a:extLst>
              <a:ext uri="{FF2B5EF4-FFF2-40B4-BE49-F238E27FC236}">
                <a16:creationId xmlns:a16="http://schemas.microsoft.com/office/drawing/2014/main" id="{75BD6D97-24FF-4748-B92C-09A031FBF0D1}"/>
              </a:ext>
            </a:extLst>
          </p:cNvPr>
          <p:cNvSpPr>
            <a:spLocks noGrp="1"/>
          </p:cNvSpPr>
          <p:nvPr>
            <p:ph idx="1"/>
          </p:nvPr>
        </p:nvSpPr>
        <p:spPr>
          <a:xfrm>
            <a:off x="457200" y="858415"/>
            <a:ext cx="8425543" cy="5863059"/>
          </a:xfrm>
        </p:spPr>
        <p:txBody>
          <a:bodyPr>
            <a:normAutofit/>
          </a:bodyPr>
          <a:lstStyle/>
          <a:p>
            <a:pPr marL="0" indent="0">
              <a:buNone/>
            </a:pPr>
            <a:r>
              <a:rPr lang="en-US" b="1" dirty="0"/>
              <a:t>Introduction</a:t>
            </a:r>
            <a:r>
              <a:rPr lang="en-US" dirty="0"/>
              <a:t> </a:t>
            </a:r>
          </a:p>
          <a:p>
            <a:r>
              <a:rPr lang="en-US" sz="2800" dirty="0"/>
              <a:t>J. W. Hammond &amp; Pamela Moss, University of Michigan</a:t>
            </a:r>
          </a:p>
          <a:p>
            <a:pPr marL="0" indent="0">
              <a:buNone/>
            </a:pPr>
            <a:r>
              <a:rPr lang="en-US" b="1" dirty="0"/>
              <a:t>Six Commons Visions </a:t>
            </a:r>
          </a:p>
          <a:p>
            <a:r>
              <a:rPr lang="en-US" sz="2600" dirty="0"/>
              <a:t>William Penuel &amp; Robbin </a:t>
            </a:r>
            <a:r>
              <a:rPr lang="en-US" sz="2600" dirty="0" err="1"/>
              <a:t>Riedy</a:t>
            </a:r>
            <a:r>
              <a:rPr lang="en-US" sz="2600" dirty="0"/>
              <a:t>, University of Colorado, Boulder</a:t>
            </a:r>
          </a:p>
          <a:p>
            <a:r>
              <a:rPr lang="en-US" sz="2600" dirty="0"/>
              <a:t>Krystal </a:t>
            </a:r>
            <a:r>
              <a:rPr lang="en-US" sz="2600" dirty="0" err="1"/>
              <a:t>Villanosa</a:t>
            </a:r>
            <a:r>
              <a:rPr lang="en-US" sz="2600" dirty="0"/>
              <a:t> &amp; Megan Bang, Northwestern University &amp; </a:t>
            </a:r>
            <a:br>
              <a:rPr lang="en-US" sz="2600" dirty="0"/>
            </a:br>
            <a:r>
              <a:rPr lang="en-US" sz="2600" dirty="0"/>
              <a:t>The Spencer Foundation </a:t>
            </a:r>
          </a:p>
          <a:p>
            <a:r>
              <a:rPr lang="en-US" sz="2600" dirty="0"/>
              <a:t>Kevin Crouse &amp; Drew </a:t>
            </a:r>
            <a:r>
              <a:rPr lang="en-US" sz="2600" dirty="0" err="1"/>
              <a:t>Gitomer</a:t>
            </a:r>
            <a:r>
              <a:rPr lang="en-US" sz="2600" dirty="0"/>
              <a:t>, Rutgers University </a:t>
            </a:r>
          </a:p>
          <a:p>
            <a:r>
              <a:rPr lang="en-US" sz="2600" dirty="0"/>
              <a:t>June </a:t>
            </a:r>
            <a:r>
              <a:rPr lang="en-US" sz="2600" dirty="0" err="1"/>
              <a:t>Ahn</a:t>
            </a:r>
            <a:r>
              <a:rPr lang="en-US" sz="2600" dirty="0"/>
              <a:t>, University of California, Irvine </a:t>
            </a:r>
          </a:p>
          <a:p>
            <a:r>
              <a:rPr lang="en-US" sz="2600" dirty="0"/>
              <a:t>Ezekiel Dixon-Román, University of Pennsylvania</a:t>
            </a:r>
          </a:p>
          <a:p>
            <a:r>
              <a:rPr lang="en-US" sz="2600" dirty="0"/>
              <a:t>Angela Booker, University of California, San Diego &amp;</a:t>
            </a:r>
            <a:br>
              <a:rPr lang="en-US" sz="2600" dirty="0"/>
            </a:br>
            <a:r>
              <a:rPr lang="en-US" sz="2600" dirty="0"/>
              <a:t>Shirin </a:t>
            </a:r>
            <a:r>
              <a:rPr lang="en-US" sz="2600" dirty="0" err="1"/>
              <a:t>Vossoughi</a:t>
            </a:r>
            <a:r>
              <a:rPr lang="en-US" sz="2600" dirty="0"/>
              <a:t>, Northwestern University </a:t>
            </a:r>
          </a:p>
          <a:p>
            <a:pPr marL="0" indent="0">
              <a:buNone/>
            </a:pPr>
            <a:r>
              <a:rPr lang="en-US" b="1" dirty="0"/>
              <a:t>Small Group Dialogue</a:t>
            </a:r>
          </a:p>
          <a:p>
            <a:endParaRPr lang="en-US" dirty="0"/>
          </a:p>
          <a:p>
            <a:endParaRPr lang="en-US" dirty="0"/>
          </a:p>
          <a:p>
            <a:endParaRPr lang="en-US" dirty="0"/>
          </a:p>
        </p:txBody>
      </p:sp>
    </p:spTree>
    <p:extLst>
      <p:ext uri="{BB962C8B-B14F-4D97-AF65-F5344CB8AC3E}">
        <p14:creationId xmlns:p14="http://schemas.microsoft.com/office/powerpoint/2010/main" val="141653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189E-D769-C743-A963-6D8067C24754}"/>
              </a:ext>
            </a:extLst>
          </p:cNvPr>
          <p:cNvSpPr>
            <a:spLocks noGrp="1"/>
          </p:cNvSpPr>
          <p:nvPr>
            <p:ph type="title"/>
          </p:nvPr>
        </p:nvSpPr>
        <p:spPr/>
        <p:txBody>
          <a:bodyPr>
            <a:normAutofit/>
          </a:bodyPr>
          <a:lstStyle/>
          <a:p>
            <a:r>
              <a:rPr lang="en-US" sz="4000" dirty="0"/>
              <a:t>ORIENTING definitions </a:t>
            </a:r>
          </a:p>
        </p:txBody>
      </p:sp>
      <p:sp>
        <p:nvSpPr>
          <p:cNvPr id="3" name="Content Placeholder 2">
            <a:extLst>
              <a:ext uri="{FF2B5EF4-FFF2-40B4-BE49-F238E27FC236}">
                <a16:creationId xmlns:a16="http://schemas.microsoft.com/office/drawing/2014/main" id="{E1FC549C-263B-6949-8003-BA3D83EF57A9}"/>
              </a:ext>
            </a:extLst>
          </p:cNvPr>
          <p:cNvSpPr>
            <a:spLocks noGrp="1"/>
          </p:cNvSpPr>
          <p:nvPr>
            <p:ph idx="1"/>
          </p:nvPr>
        </p:nvSpPr>
        <p:spPr/>
        <p:txBody>
          <a:bodyPr>
            <a:normAutofit fontScale="92500" lnSpcReduction="10000"/>
          </a:bodyPr>
          <a:lstStyle/>
          <a:p>
            <a:endParaRPr lang="en-US" sz="3600" dirty="0"/>
          </a:p>
          <a:p>
            <a:pPr lvl="1"/>
            <a:r>
              <a:rPr lang="en-US" sz="3600" b="1" dirty="0"/>
              <a:t>Education Research Commons</a:t>
            </a:r>
          </a:p>
          <a:p>
            <a:pPr lvl="1"/>
            <a:endParaRPr lang="en-US" sz="3600" b="1" dirty="0"/>
          </a:p>
          <a:p>
            <a:pPr lvl="1"/>
            <a:r>
              <a:rPr lang="en-US" sz="3600" b="1" dirty="0"/>
              <a:t>Epistemic (In)Justice</a:t>
            </a:r>
          </a:p>
          <a:p>
            <a:pPr marL="457200" lvl="1" indent="0">
              <a:buNone/>
            </a:pPr>
            <a:r>
              <a:rPr lang="en-US" sz="3600" b="1" dirty="0"/>
              <a:t>		</a:t>
            </a:r>
          </a:p>
          <a:p>
            <a:pPr marL="457200" lvl="1" indent="0">
              <a:buNone/>
            </a:pPr>
            <a:r>
              <a:rPr lang="en-US" sz="3600" b="1" dirty="0"/>
              <a:t>				</a:t>
            </a:r>
            <a:r>
              <a:rPr lang="en-US" sz="3600" dirty="0"/>
              <a:t>J. W. Hammond &amp; Pamela Moss</a:t>
            </a:r>
            <a:br>
              <a:rPr lang="en-US" sz="3600" dirty="0"/>
            </a:br>
            <a:r>
              <a:rPr lang="en-US" sz="3600" dirty="0"/>
              <a:t>				                University of Michigan</a:t>
            </a:r>
          </a:p>
          <a:p>
            <a:pPr marL="457200" lvl="1" indent="0">
              <a:buNone/>
            </a:pPr>
            <a:r>
              <a:rPr lang="en-US" sz="3600" b="1" dirty="0"/>
              <a:t>				</a:t>
            </a:r>
          </a:p>
        </p:txBody>
      </p:sp>
    </p:spTree>
    <p:extLst>
      <p:ext uri="{BB962C8B-B14F-4D97-AF65-F5344CB8AC3E}">
        <p14:creationId xmlns:p14="http://schemas.microsoft.com/office/powerpoint/2010/main" val="117005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189E-D769-C743-A963-6D8067C24754}"/>
              </a:ext>
            </a:extLst>
          </p:cNvPr>
          <p:cNvSpPr>
            <a:spLocks noGrp="1"/>
          </p:cNvSpPr>
          <p:nvPr>
            <p:ph type="title"/>
          </p:nvPr>
        </p:nvSpPr>
        <p:spPr/>
        <p:txBody>
          <a:bodyPr>
            <a:normAutofit/>
          </a:bodyPr>
          <a:lstStyle/>
          <a:p>
            <a:r>
              <a:rPr lang="en-US" sz="4000" dirty="0"/>
              <a:t>ORIENTING definitions </a:t>
            </a:r>
          </a:p>
        </p:txBody>
      </p:sp>
      <p:sp>
        <p:nvSpPr>
          <p:cNvPr id="3" name="Content Placeholder 2">
            <a:extLst>
              <a:ext uri="{FF2B5EF4-FFF2-40B4-BE49-F238E27FC236}">
                <a16:creationId xmlns:a16="http://schemas.microsoft.com/office/drawing/2014/main" id="{E1FC549C-263B-6949-8003-BA3D83EF57A9}"/>
              </a:ext>
            </a:extLst>
          </p:cNvPr>
          <p:cNvSpPr>
            <a:spLocks noGrp="1"/>
          </p:cNvSpPr>
          <p:nvPr>
            <p:ph idx="1"/>
          </p:nvPr>
        </p:nvSpPr>
        <p:spPr/>
        <p:txBody>
          <a:bodyPr>
            <a:normAutofit fontScale="92500" lnSpcReduction="10000"/>
          </a:bodyPr>
          <a:lstStyle/>
          <a:p>
            <a:endParaRPr lang="en-US" sz="3600" dirty="0"/>
          </a:p>
          <a:p>
            <a:pPr lvl="1"/>
            <a:r>
              <a:rPr lang="en-US" sz="3600" b="1" dirty="0"/>
              <a:t>Education Research Commons</a:t>
            </a:r>
          </a:p>
          <a:p>
            <a:pPr lvl="1"/>
            <a:endParaRPr lang="en-US" sz="3600" b="1" dirty="0"/>
          </a:p>
          <a:p>
            <a:pPr lvl="1"/>
            <a:r>
              <a:rPr lang="en-US" sz="3600" b="1" dirty="0"/>
              <a:t>Epistemic (In)Justice</a:t>
            </a:r>
          </a:p>
          <a:p>
            <a:pPr marL="457200" lvl="1" indent="0">
              <a:buNone/>
            </a:pPr>
            <a:r>
              <a:rPr lang="en-US" sz="3600" b="1" dirty="0"/>
              <a:t>		</a:t>
            </a:r>
          </a:p>
          <a:p>
            <a:pPr marL="457200" lvl="1" indent="0">
              <a:buNone/>
            </a:pPr>
            <a:r>
              <a:rPr lang="en-US" sz="3600" b="1" dirty="0"/>
              <a:t>				</a:t>
            </a:r>
            <a:r>
              <a:rPr lang="en-US" sz="3600" dirty="0"/>
              <a:t>J. W. Hammond &amp; Pamela Moss</a:t>
            </a:r>
            <a:br>
              <a:rPr lang="en-US" sz="3600" dirty="0"/>
            </a:br>
            <a:r>
              <a:rPr lang="en-US" sz="3600" dirty="0"/>
              <a:t>				                University of Michigan</a:t>
            </a:r>
          </a:p>
          <a:p>
            <a:pPr marL="457200" lvl="1" indent="0">
              <a:buNone/>
            </a:pPr>
            <a:r>
              <a:rPr lang="en-US" sz="3600" b="1" dirty="0"/>
              <a:t>				</a:t>
            </a:r>
          </a:p>
        </p:txBody>
      </p:sp>
    </p:spTree>
    <p:extLst>
      <p:ext uri="{BB962C8B-B14F-4D97-AF65-F5344CB8AC3E}">
        <p14:creationId xmlns:p14="http://schemas.microsoft.com/office/powerpoint/2010/main" val="162616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12EF0-F6FB-4ABF-8BC1-D82B6CE6AD49}"/>
              </a:ext>
            </a:extLst>
          </p:cNvPr>
          <p:cNvSpPr>
            <a:spLocks noGrp="1"/>
          </p:cNvSpPr>
          <p:nvPr>
            <p:ph idx="1"/>
          </p:nvPr>
        </p:nvSpPr>
        <p:spPr>
          <a:xfrm>
            <a:off x="457200" y="783770"/>
            <a:ext cx="8229600" cy="5572579"/>
          </a:xfrm>
        </p:spPr>
        <p:txBody>
          <a:bodyPr>
            <a:normAutofit/>
          </a:bodyPr>
          <a:lstStyle/>
          <a:p>
            <a:pPr marL="0" indent="0">
              <a:buNone/>
            </a:pPr>
            <a:r>
              <a:rPr kumimoji="0" lang="en-US" sz="4000" b="0" i="0" u="none" strike="noStrike" kern="1200" cap="none" spc="-50" normalizeH="0" baseline="0" noProof="0" dirty="0">
                <a:ln>
                  <a:noFill/>
                </a:ln>
                <a:effectLst/>
                <a:uLnTx/>
                <a:uFillTx/>
                <a:latin typeface="Franklin Gothic Book" panose="020B0503020102020204" pitchFamily="34" charset="0"/>
                <a:ea typeface="+mj-ea"/>
                <a:cs typeface="+mj-cs"/>
              </a:rPr>
              <a:t>“The commons is an active verb, not just an inert noun. … It is a </a:t>
            </a:r>
            <a:r>
              <a:rPr kumimoji="0" lang="en-US" sz="4000" b="1" i="0" u="none" strike="noStrike" kern="1200" cap="none" spc="-50" normalizeH="0" baseline="0" noProof="0" dirty="0">
                <a:ln>
                  <a:noFill/>
                </a:ln>
                <a:effectLst/>
                <a:uLnTx/>
                <a:uFillTx/>
                <a:latin typeface="Franklin Gothic Book" panose="020B0503020102020204" pitchFamily="34" charset="0"/>
                <a:ea typeface="+mj-ea"/>
                <a:cs typeface="+mj-cs"/>
              </a:rPr>
              <a:t>resource</a:t>
            </a:r>
            <a:r>
              <a:rPr kumimoji="0" lang="en-US" sz="4000" b="0" i="0" u="none" strike="noStrike" kern="1200" cap="none" spc="-50" normalizeH="0" baseline="0" noProof="0" dirty="0">
                <a:ln>
                  <a:noFill/>
                </a:ln>
                <a:effectLst/>
                <a:uLnTx/>
                <a:uFillTx/>
                <a:latin typeface="Franklin Gothic Book" panose="020B0503020102020204" pitchFamily="34" charset="0"/>
                <a:ea typeface="+mj-ea"/>
                <a:cs typeface="+mj-cs"/>
              </a:rPr>
              <a:t>, plus a </a:t>
            </a:r>
            <a:r>
              <a:rPr kumimoji="0" lang="en-US" sz="4000" b="1" i="0" u="none" strike="noStrike" kern="1200" cap="none" spc="-50" normalizeH="0" baseline="0" noProof="0" dirty="0">
                <a:ln>
                  <a:noFill/>
                </a:ln>
                <a:effectLst/>
                <a:uLnTx/>
                <a:uFillTx/>
                <a:latin typeface="Franklin Gothic Book" panose="020B0503020102020204" pitchFamily="34" charset="0"/>
                <a:ea typeface="+mj-ea"/>
                <a:cs typeface="+mj-cs"/>
              </a:rPr>
              <a:t>defined community</a:t>
            </a:r>
            <a:r>
              <a:rPr kumimoji="0" lang="en-US" sz="4000" b="0" i="0" u="none" strike="noStrike" kern="1200" cap="none" spc="-50" normalizeH="0" baseline="0" noProof="0" dirty="0">
                <a:ln>
                  <a:noFill/>
                </a:ln>
                <a:effectLst/>
                <a:uLnTx/>
                <a:uFillTx/>
                <a:latin typeface="Franklin Gothic Book" panose="020B0503020102020204" pitchFamily="34" charset="0"/>
                <a:ea typeface="+mj-ea"/>
                <a:cs typeface="+mj-cs"/>
              </a:rPr>
              <a:t> and the </a:t>
            </a:r>
            <a:r>
              <a:rPr kumimoji="0" lang="en-US" sz="4000" b="1" i="0" u="none" strike="noStrike" kern="1200" cap="none" spc="-50" normalizeH="0" baseline="0" noProof="0" dirty="0">
                <a:ln>
                  <a:noFill/>
                </a:ln>
                <a:effectLst/>
                <a:uLnTx/>
                <a:uFillTx/>
                <a:latin typeface="Franklin Gothic Book" panose="020B0503020102020204" pitchFamily="34" charset="0"/>
                <a:ea typeface="+mj-ea"/>
                <a:cs typeface="+mj-cs"/>
              </a:rPr>
              <a:t>protocols, values and norms</a:t>
            </a:r>
            <a:r>
              <a:rPr kumimoji="0" lang="en-US" sz="4000" b="0" i="0" u="none" strike="noStrike" kern="1200" cap="none" spc="-50" normalizeH="0" baseline="0" noProof="0" dirty="0">
                <a:ln>
                  <a:noFill/>
                </a:ln>
                <a:effectLst/>
                <a:uLnTx/>
                <a:uFillTx/>
                <a:latin typeface="Franklin Gothic Book" panose="020B0503020102020204" pitchFamily="34" charset="0"/>
                <a:ea typeface="+mj-ea"/>
                <a:cs typeface="+mj-cs"/>
              </a:rPr>
              <a:t> devised by the community to manage needed resources.” </a:t>
            </a:r>
          </a:p>
          <a:p>
            <a:pPr marL="0" indent="0">
              <a:buNone/>
            </a:pPr>
            <a:r>
              <a:rPr lang="en-US" sz="4400" spc="-50" dirty="0">
                <a:latin typeface="Franklin Gothic Book" panose="020B0503020102020204" pitchFamily="34" charset="0"/>
                <a:ea typeface="+mj-ea"/>
                <a:cs typeface="+mj-cs"/>
              </a:rPr>
              <a:t>								</a:t>
            </a:r>
            <a:r>
              <a:rPr kumimoji="0" lang="en-US" sz="3600" b="0" i="0" u="none" strike="noStrike" kern="1200" cap="none" spc="-50" normalizeH="0" baseline="0" noProof="0" dirty="0">
                <a:ln>
                  <a:noFill/>
                </a:ln>
                <a:effectLst/>
                <a:uLnTx/>
                <a:uFillTx/>
                <a:latin typeface="Franklin Gothic Book" panose="020B0503020102020204" pitchFamily="34" charset="0"/>
                <a:ea typeface="+mj-ea"/>
                <a:cs typeface="+mj-cs"/>
              </a:rPr>
              <a:t>(</a:t>
            </a:r>
            <a:r>
              <a:rPr kumimoji="0" lang="en-US" sz="3600" b="0" i="0" u="none" strike="noStrike" kern="1200" cap="none" spc="-50" normalizeH="0" baseline="0" noProof="0" dirty="0" err="1">
                <a:ln>
                  <a:noFill/>
                </a:ln>
                <a:effectLst/>
                <a:uLnTx/>
                <a:uFillTx/>
                <a:latin typeface="Franklin Gothic Book" panose="020B0503020102020204" pitchFamily="34" charset="0"/>
                <a:ea typeface="+mj-ea"/>
                <a:cs typeface="+mj-cs"/>
              </a:rPr>
              <a:t>Bollier</a:t>
            </a:r>
            <a:r>
              <a:rPr kumimoji="0" lang="en-US" sz="3600" b="0" i="0" u="none" strike="noStrike" kern="1200" cap="none" spc="-50" normalizeH="0" baseline="0" noProof="0" dirty="0">
                <a:ln>
                  <a:noFill/>
                </a:ln>
                <a:effectLst/>
                <a:uLnTx/>
                <a:uFillTx/>
                <a:latin typeface="Franklin Gothic Book" panose="020B0503020102020204" pitchFamily="34" charset="0"/>
                <a:ea typeface="+mj-ea"/>
                <a:cs typeface="+mj-cs"/>
              </a:rPr>
              <a:t>, 2014, 173-6)</a:t>
            </a:r>
            <a:endParaRPr lang="en-US" sz="3600" dirty="0"/>
          </a:p>
        </p:txBody>
      </p:sp>
    </p:spTree>
    <p:extLst>
      <p:ext uri="{BB962C8B-B14F-4D97-AF65-F5344CB8AC3E}">
        <p14:creationId xmlns:p14="http://schemas.microsoft.com/office/powerpoint/2010/main" val="168330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A2068-8900-EE49-9231-CA649F13E1CD}"/>
              </a:ext>
            </a:extLst>
          </p:cNvPr>
          <p:cNvSpPr>
            <a:spLocks noGrp="1"/>
          </p:cNvSpPr>
          <p:nvPr>
            <p:ph idx="1"/>
          </p:nvPr>
        </p:nvSpPr>
        <p:spPr>
          <a:xfrm>
            <a:off x="466700" y="1864265"/>
            <a:ext cx="7852841" cy="4598506"/>
          </a:xfrm>
        </p:spPr>
        <p:txBody>
          <a:bodyPr>
            <a:normAutofit/>
          </a:bodyPr>
          <a:lstStyle/>
          <a:p>
            <a:r>
              <a:rPr lang="en-US" sz="3600" dirty="0"/>
              <a:t>Technologies on which we rely</a:t>
            </a:r>
          </a:p>
          <a:p>
            <a:r>
              <a:rPr lang="en-US" sz="3600" dirty="0"/>
              <a:t>Social structures and practices through which we work</a:t>
            </a:r>
          </a:p>
          <a:p>
            <a:r>
              <a:rPr lang="en-US" sz="3600" dirty="0"/>
              <a:t>Policies that finance and govern them</a:t>
            </a:r>
          </a:p>
          <a:p>
            <a:r>
              <a:rPr lang="en-US" sz="3600" dirty="0"/>
              <a:t>Pedagogies through which we learn to participate</a:t>
            </a:r>
          </a:p>
          <a:p>
            <a:r>
              <a:rPr lang="en-US" sz="3600" dirty="0"/>
              <a:t>Principles underlying the elements above</a:t>
            </a:r>
          </a:p>
        </p:txBody>
      </p:sp>
      <p:sp>
        <p:nvSpPr>
          <p:cNvPr id="2" name="Title 1">
            <a:extLst>
              <a:ext uri="{FF2B5EF4-FFF2-40B4-BE49-F238E27FC236}">
                <a16:creationId xmlns:a16="http://schemas.microsoft.com/office/drawing/2014/main" id="{DE1E714B-DB91-ED44-8667-BA199EAF3D76}"/>
              </a:ext>
            </a:extLst>
          </p:cNvPr>
          <p:cNvSpPr>
            <a:spLocks noGrp="1"/>
          </p:cNvSpPr>
          <p:nvPr>
            <p:ph type="title"/>
          </p:nvPr>
        </p:nvSpPr>
        <p:spPr>
          <a:xfrm>
            <a:off x="466700" y="241661"/>
            <a:ext cx="8349944" cy="1622604"/>
          </a:xfrm>
        </p:spPr>
        <p:txBody>
          <a:bodyPr>
            <a:noAutofit/>
          </a:bodyPr>
          <a:lstStyle/>
          <a:p>
            <a:r>
              <a:rPr lang="en-US" dirty="0"/>
              <a:t>Education Research Commons </a:t>
            </a:r>
            <a:br>
              <a:rPr lang="en-US" dirty="0"/>
            </a:br>
            <a:r>
              <a:rPr lang="en-US" i="1" dirty="0"/>
              <a:t>also include…</a:t>
            </a:r>
            <a:endParaRPr lang="en-US" dirty="0"/>
          </a:p>
        </p:txBody>
      </p:sp>
    </p:spTree>
    <p:extLst>
      <p:ext uri="{BB962C8B-B14F-4D97-AF65-F5344CB8AC3E}">
        <p14:creationId xmlns:p14="http://schemas.microsoft.com/office/powerpoint/2010/main" val="94394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12EF0-F6FB-4ABF-8BC1-D82B6CE6AD49}"/>
              </a:ext>
            </a:extLst>
          </p:cNvPr>
          <p:cNvSpPr>
            <a:spLocks noGrp="1"/>
          </p:cNvSpPr>
          <p:nvPr>
            <p:ph idx="1"/>
          </p:nvPr>
        </p:nvSpPr>
        <p:spPr>
          <a:xfrm>
            <a:off x="457200" y="196392"/>
            <a:ext cx="8229600" cy="5572579"/>
          </a:xfrm>
        </p:spPr>
        <p:txBody>
          <a:bodyPr>
            <a:normAutofit/>
          </a:bodyPr>
          <a:lstStyle/>
          <a:p>
            <a:pPr marL="0" indent="0">
              <a:buNone/>
            </a:pPr>
            <a:r>
              <a:rPr kumimoji="0" lang="en-US" sz="4000" b="0" i="0" u="none" strike="noStrike" kern="1200" cap="none" spc="-50" normalizeH="0" baseline="0" noProof="0" dirty="0">
                <a:ln>
                  <a:noFill/>
                </a:ln>
                <a:effectLst/>
                <a:uLnTx/>
                <a:uFillTx/>
                <a:latin typeface="Franklin Gothic Book" panose="020B0503020102020204" pitchFamily="34" charset="0"/>
                <a:ea typeface="+mj-ea"/>
                <a:cs typeface="+mj-cs"/>
              </a:rPr>
              <a:t>“Open science aims to ensure the free availability and usability of </a:t>
            </a:r>
            <a:r>
              <a:rPr kumimoji="0" lang="en-US" sz="4000" b="1" i="0" u="none" strike="noStrike" kern="1200" cap="none" spc="-50" normalizeH="0" baseline="0" noProof="0" dirty="0">
                <a:ln>
                  <a:noFill/>
                </a:ln>
                <a:effectLst/>
                <a:uLnTx/>
                <a:uFillTx/>
                <a:latin typeface="Franklin Gothic Book" panose="020B0503020102020204" pitchFamily="34" charset="0"/>
                <a:ea typeface="+mj-ea"/>
                <a:cs typeface="+mj-cs"/>
              </a:rPr>
              <a:t>scholarly publication</a:t>
            </a:r>
            <a:r>
              <a:rPr kumimoji="0" lang="en-US" sz="4000" b="0" i="0" u="none" strike="noStrike" kern="1200" cap="none" spc="-50" normalizeH="0" baseline="0" noProof="0" dirty="0">
                <a:ln>
                  <a:noFill/>
                </a:ln>
                <a:effectLst/>
                <a:uLnTx/>
                <a:uFillTx/>
                <a:latin typeface="Franklin Gothic Book" panose="020B0503020102020204" pitchFamily="34" charset="0"/>
                <a:ea typeface="+mj-ea"/>
                <a:cs typeface="+mj-cs"/>
              </a:rPr>
              <a:t>s, the </a:t>
            </a:r>
            <a:r>
              <a:rPr kumimoji="0" lang="en-US" sz="4000" b="1" i="0" u="none" strike="noStrike" kern="1200" cap="none" spc="-50" normalizeH="0" baseline="0" noProof="0" dirty="0">
                <a:ln>
                  <a:noFill/>
                </a:ln>
                <a:effectLst/>
                <a:uLnTx/>
                <a:uFillTx/>
                <a:latin typeface="Franklin Gothic Book" panose="020B0503020102020204" pitchFamily="34" charset="0"/>
                <a:ea typeface="+mj-ea"/>
                <a:cs typeface="+mj-cs"/>
              </a:rPr>
              <a:t>data</a:t>
            </a:r>
            <a:r>
              <a:rPr kumimoji="0" lang="en-US" sz="4000" b="0" i="0" u="none" strike="noStrike" kern="1200" cap="none" spc="-50" normalizeH="0" baseline="0" noProof="0" dirty="0">
                <a:ln>
                  <a:noFill/>
                </a:ln>
                <a:effectLst/>
                <a:uLnTx/>
                <a:uFillTx/>
                <a:latin typeface="Franklin Gothic Book" panose="020B0503020102020204" pitchFamily="34" charset="0"/>
                <a:ea typeface="+mj-ea"/>
                <a:cs typeface="+mj-cs"/>
              </a:rPr>
              <a:t> that result from scholarly research, and the </a:t>
            </a:r>
            <a:r>
              <a:rPr kumimoji="0" lang="en-US" sz="4000" b="1" i="0" u="none" strike="noStrike" kern="1200" cap="none" spc="-50" normalizeH="0" baseline="0" noProof="0" dirty="0">
                <a:ln>
                  <a:noFill/>
                </a:ln>
                <a:effectLst/>
                <a:uLnTx/>
                <a:uFillTx/>
                <a:latin typeface="Franklin Gothic Book" panose="020B0503020102020204" pitchFamily="34" charset="0"/>
                <a:ea typeface="+mj-ea"/>
                <a:cs typeface="+mj-cs"/>
              </a:rPr>
              <a:t>methodologies</a:t>
            </a:r>
            <a:r>
              <a:rPr kumimoji="0" lang="en-US" sz="4000" b="0" i="0" u="none" strike="noStrike" kern="1200" cap="none" spc="-50" normalizeH="0" baseline="0" noProof="0" dirty="0">
                <a:ln>
                  <a:noFill/>
                </a:ln>
                <a:effectLst/>
                <a:uLnTx/>
                <a:uFillTx/>
                <a:latin typeface="Franklin Gothic Book" panose="020B0503020102020204" pitchFamily="34" charset="0"/>
                <a:ea typeface="+mj-ea"/>
                <a:cs typeface="+mj-cs"/>
              </a:rPr>
              <a:t>, including code or algorithms, that were used to generate those data.”</a:t>
            </a:r>
          </a:p>
          <a:p>
            <a:pPr marL="0" indent="0">
              <a:buNone/>
            </a:pPr>
            <a:r>
              <a:rPr lang="en-US" sz="4400" spc="-50" dirty="0">
                <a:latin typeface="Franklin Gothic Book" panose="020B0503020102020204" pitchFamily="34" charset="0"/>
                <a:ea typeface="+mj-ea"/>
                <a:cs typeface="+mj-cs"/>
              </a:rPr>
              <a:t>										</a:t>
            </a:r>
            <a:r>
              <a:rPr kumimoji="0" lang="en-US" sz="3600" b="0" i="0" u="none" strike="noStrike" kern="1200" cap="none" spc="-50" normalizeH="0" baseline="0" noProof="0" dirty="0">
                <a:ln>
                  <a:noFill/>
                </a:ln>
                <a:effectLst/>
                <a:uLnTx/>
                <a:uFillTx/>
                <a:latin typeface="Franklin Gothic Book" panose="020B0503020102020204" pitchFamily="34" charset="0"/>
                <a:ea typeface="+mj-ea"/>
                <a:cs typeface="+mj-cs"/>
              </a:rPr>
              <a:t>(NASEM, 2018, 1)</a:t>
            </a:r>
            <a:endParaRPr lang="en-US" sz="3600" dirty="0"/>
          </a:p>
        </p:txBody>
      </p:sp>
      <p:sp>
        <p:nvSpPr>
          <p:cNvPr id="2" name="TextBox 1">
            <a:extLst>
              <a:ext uri="{FF2B5EF4-FFF2-40B4-BE49-F238E27FC236}">
                <a16:creationId xmlns:a16="http://schemas.microsoft.com/office/drawing/2014/main" id="{CD426925-3A4C-E747-B097-72C7EE513EA9}"/>
              </a:ext>
            </a:extLst>
          </p:cNvPr>
          <p:cNvSpPr txBox="1"/>
          <p:nvPr/>
        </p:nvSpPr>
        <p:spPr>
          <a:xfrm>
            <a:off x="270587" y="6076833"/>
            <a:ext cx="7791061" cy="584775"/>
          </a:xfrm>
          <a:prstGeom prst="rect">
            <a:avLst/>
          </a:prstGeom>
          <a:noFill/>
          <a:ln>
            <a:solidFill>
              <a:schemeClr val="tx1"/>
            </a:solidFill>
          </a:ln>
        </p:spPr>
        <p:txBody>
          <a:bodyPr wrap="square" rtlCol="0">
            <a:spAutoFit/>
          </a:bodyPr>
          <a:lstStyle/>
          <a:p>
            <a:r>
              <a:rPr lang="en-US" sz="1600" dirty="0"/>
              <a:t>National Academies of Sciences, Engineering, &amp; Medicine. (2018). </a:t>
            </a:r>
            <a:r>
              <a:rPr lang="en-US" sz="1600" i="1" dirty="0"/>
              <a:t>Open science by design: Realizing a vision for 21</a:t>
            </a:r>
            <a:r>
              <a:rPr lang="en-US" sz="1600" i="1" baseline="30000" dirty="0"/>
              <a:t>st</a:t>
            </a:r>
            <a:r>
              <a:rPr lang="en-US" sz="1600" i="1" dirty="0"/>
              <a:t> century research</a:t>
            </a:r>
            <a:r>
              <a:rPr lang="en-US" sz="1600" dirty="0"/>
              <a:t>. National Academies Press.</a:t>
            </a:r>
          </a:p>
        </p:txBody>
      </p:sp>
    </p:spTree>
    <p:extLst>
      <p:ext uri="{BB962C8B-B14F-4D97-AF65-F5344CB8AC3E}">
        <p14:creationId xmlns:p14="http://schemas.microsoft.com/office/powerpoint/2010/main" val="3942993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6985</TotalTime>
  <Words>3416</Words>
  <Application>Microsoft Office PowerPoint</Application>
  <PresentationFormat>On-screen Show (4:3)</PresentationFormat>
  <Paragraphs>140</Paragraphs>
  <Slides>19</Slides>
  <Notes>19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Narrow</vt:lpstr>
      <vt:lpstr>Calibri</vt:lpstr>
      <vt:lpstr>Franklin Gothic Book</vt:lpstr>
      <vt:lpstr>Noto Sans Symbols</vt:lpstr>
      <vt:lpstr>Times New Roman</vt:lpstr>
      <vt:lpstr>Wingdings</vt:lpstr>
      <vt:lpstr>Office Theme</vt:lpstr>
      <vt:lpstr>REIMAGINING THE EDUCATION RESEARCH COMMONS: TOWARD EPISTEMIC JUSTICE </vt:lpstr>
      <vt:lpstr>inspirations:  Annual meeting theme </vt:lpstr>
      <vt:lpstr>InspirationS:  epistemic (In)Justice</vt:lpstr>
      <vt:lpstr>AGENDA</vt:lpstr>
      <vt:lpstr>ORIENTING definitions </vt:lpstr>
      <vt:lpstr>ORIENTING definitions </vt:lpstr>
      <vt:lpstr>PowerPoint Presentation</vt:lpstr>
      <vt:lpstr>Education Research Commons  also include…</vt:lpstr>
      <vt:lpstr>PowerPoint Presentation</vt:lpstr>
      <vt:lpstr>PowerPoint Presentation</vt:lpstr>
      <vt:lpstr>Epistemic Goals in Annual Meeting Theme</vt:lpstr>
      <vt:lpstr>PowerPoint Presentation</vt:lpstr>
      <vt:lpstr>PowerPoint Presentation</vt:lpstr>
      <vt:lpstr>PowerPoint Presentation</vt:lpstr>
      <vt:lpstr>PowerPoint Presentation</vt:lpstr>
      <vt:lpstr>PowerPoint Presentation</vt:lpstr>
      <vt:lpstr>six commons visions…                            … to spark our imaginations</vt:lpstr>
      <vt:lpstr>In today’s presentations, you might listen for the following: </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techserv</dc:creator>
  <cp:lastModifiedBy>James Hammond</cp:lastModifiedBy>
  <cp:revision>98</cp:revision>
  <cp:lastPrinted>2022-05-03T15:26:53Z</cp:lastPrinted>
  <dcterms:created xsi:type="dcterms:W3CDTF">2013-07-16T14:05:16Z</dcterms:created>
  <dcterms:modified xsi:type="dcterms:W3CDTF">2022-09-21T00:37:00Z</dcterms:modified>
</cp:coreProperties>
</file>